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9"/>
  </p:notesMasterIdLst>
  <p:sldIdLst>
    <p:sldId id="256" r:id="rId2"/>
    <p:sldId id="346" r:id="rId3"/>
    <p:sldId id="302" r:id="rId4"/>
    <p:sldId id="347" r:id="rId5"/>
    <p:sldId id="309" r:id="rId6"/>
    <p:sldId id="310" r:id="rId7"/>
    <p:sldId id="348" r:id="rId8"/>
    <p:sldId id="311" r:id="rId9"/>
    <p:sldId id="312" r:id="rId10"/>
    <p:sldId id="313" r:id="rId11"/>
    <p:sldId id="316" r:id="rId12"/>
    <p:sldId id="340" r:id="rId13"/>
    <p:sldId id="344" r:id="rId14"/>
    <p:sldId id="342" r:id="rId15"/>
    <p:sldId id="337" r:id="rId16"/>
    <p:sldId id="308" r:id="rId17"/>
    <p:sldId id="338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1" charset="0"/>
        <a:cs typeface="Geneva" pitchFamily="1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1" charset="0"/>
        <a:cs typeface="Geneva" pitchFamily="1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1" charset="0"/>
        <a:cs typeface="Geneva" pitchFamily="1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1" charset="0"/>
        <a:cs typeface="Geneva" pitchFamily="1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1" charset="0"/>
        <a:cs typeface="Geneva" pitchFamily="1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1" charset="0"/>
        <a:cs typeface="Geneva" pitchFamily="1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1" charset="0"/>
        <a:cs typeface="Geneva" pitchFamily="1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1" charset="0"/>
        <a:cs typeface="Geneva" pitchFamily="1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1" charset="0"/>
        <a:cs typeface="Geneva" pitchFamily="1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A1"/>
    <a:srgbClr val="CA0707"/>
    <a:srgbClr val="981602"/>
    <a:srgbClr val="1D899C"/>
    <a:srgbClr val="0C1877"/>
    <a:srgbClr val="13431D"/>
    <a:srgbClr val="299141"/>
    <a:srgbClr val="2C0F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78" autoAdjust="0"/>
    <p:restoredTop sz="90929"/>
  </p:normalViewPr>
  <p:slideViewPr>
    <p:cSldViewPr>
      <p:cViewPr>
        <p:scale>
          <a:sx n="100" d="100"/>
          <a:sy n="100" d="100"/>
        </p:scale>
        <p:origin x="-210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07D0F60-7B65-431B-8383-FA839F30178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0"/>
        <a:cs typeface="Geneva" pitchFamily="1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0"/>
        <a:cs typeface="Geneva" pitchFamily="1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0"/>
        <a:cs typeface="Geneva" pitchFamily="1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0"/>
        <a:cs typeface="Geneva" pitchFamily="1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0"/>
        <a:cs typeface="Geneva" pitchFamily="1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73D92E-03C0-439F-8B96-ADDC0CA2869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00E29D-CFC5-4CBA-A821-DDB06ABD65F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6A2A28-FB34-4C90-B143-646E1EEDFE6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23260B-6AF6-4A6B-B330-E65BB128766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marL="228600" indent="-228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1"/>
                </a:solidFill>
                <a:latin typeface="Calibri" pitchFamily="1" charset="0"/>
              </a:rPr>
              <a:t>How to make your Sunrider store thrive.</a:t>
            </a:r>
          </a:p>
          <a:p>
            <a:pPr marL="228600" indent="-228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1"/>
                </a:solidFill>
                <a:latin typeface="Calibri" pitchFamily="1" charset="0"/>
              </a:rPr>
              <a:t>Get to really know your customers – ask questions and listen intently.</a:t>
            </a:r>
          </a:p>
          <a:p>
            <a:pPr marL="228600" indent="-228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1"/>
                </a:solidFill>
                <a:latin typeface="Calibri" pitchFamily="1" charset="0"/>
              </a:rPr>
              <a:t>If you give outstanding customer service you will gain your customers loyalty and trust</a:t>
            </a:r>
          </a:p>
          <a:p>
            <a:pPr marL="228600" indent="-228600" eaLnBrk="1" hangingPunct="1"/>
            <a:r>
              <a:rPr lang="en-US" smtClean="0">
                <a:solidFill>
                  <a:schemeClr val="bg1"/>
                </a:solidFill>
              </a:rPr>
              <a:t>Strategies to help build a successful business</a:t>
            </a:r>
          </a:p>
          <a:p>
            <a:pPr marL="228600" indent="-228600" eaLnBrk="1" hangingPunct="1"/>
            <a:r>
              <a:rPr lang="en-US" smtClean="0">
                <a:solidFill>
                  <a:schemeClr val="bg1"/>
                </a:solidFill>
              </a:rPr>
              <a:t>Every customer has a rewarding shopping experience when they come into your store</a:t>
            </a:r>
          </a:p>
          <a:p>
            <a:pPr marL="228600" indent="-228600" eaLnBrk="1" hangingPunct="1"/>
            <a:r>
              <a:rPr lang="en-US" smtClean="0">
                <a:solidFill>
                  <a:schemeClr val="bg1"/>
                </a:solidFill>
              </a:rPr>
              <a:t>Give advice with honesty and integrity</a:t>
            </a:r>
          </a:p>
          <a:p>
            <a:pPr marL="228600" indent="-228600" eaLnBrk="1" hangingPunct="1"/>
            <a:r>
              <a:rPr lang="en-US" smtClean="0">
                <a:solidFill>
                  <a:schemeClr val="bg1"/>
                </a:solidFill>
              </a:rPr>
              <a:t>Special events</a:t>
            </a:r>
          </a:p>
          <a:p>
            <a:pPr marL="228600" indent="-228600" eaLnBrk="1" hangingPunct="1"/>
            <a:endParaRPr lang="en-US" sz="16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896E7E-CFBB-4253-857B-D6F5CDCA38F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B446D33F-C79A-451E-9EE6-DE9D6C56BE9B}" type="slidenum">
              <a:rPr lang="en-US" altLang="zh-CN" sz="1200">
                <a:ea typeface="宋体" pitchFamily="1" charset="-122"/>
              </a:rPr>
              <a:pPr algn="r" eaLnBrk="1" hangingPunct="1"/>
              <a:t>13</a:t>
            </a:fld>
            <a:endParaRPr lang="en-US" altLang="zh-CN" sz="1200">
              <a:ea typeface="宋体" pitchFamily="1" charset="-122"/>
            </a:endParaRPr>
          </a:p>
        </p:txBody>
      </p:sp>
      <p:sp>
        <p:nvSpPr>
          <p:cNvPr id="3277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b="1" smtClean="0">
                <a:ea typeface="宋体" pitchFamily="1" charset="-122"/>
              </a:rPr>
              <a:t>Be sincere and genuine form the beginning the customer is buying from you because she likes you!</a:t>
            </a:r>
          </a:p>
          <a:p>
            <a:pPr eaLnBrk="1" hangingPunct="1">
              <a:spcBef>
                <a:spcPct val="0"/>
              </a:spcBef>
            </a:pPr>
            <a:endParaRPr lang="en-US" altLang="zh-CN" b="1" smtClean="0">
              <a:ea typeface="宋体" pitchFamily="1" charset="-122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 b="1" smtClean="0">
                <a:ea typeface="宋体" pitchFamily="1" charset="-122"/>
              </a:rPr>
              <a:t>Always meet all her needs </a:t>
            </a:r>
          </a:p>
          <a:p>
            <a:pPr eaLnBrk="1" hangingPunct="1">
              <a:spcBef>
                <a:spcPct val="0"/>
              </a:spcBef>
            </a:pPr>
            <a:endParaRPr lang="en-US" altLang="zh-CN" b="1" smtClean="0">
              <a:ea typeface="宋体" pitchFamily="1" charset="-122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 b="1" smtClean="0">
                <a:ea typeface="宋体" pitchFamily="1" charset="-122"/>
              </a:rPr>
              <a:t>Give her options – People like to have control over their buying decisions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6E4D74-A85D-4D82-A4AB-615FC5CE29B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marL="228600" indent="-228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1"/>
                </a:solidFill>
                <a:latin typeface="Calibri" pitchFamily="1" charset="0"/>
              </a:rPr>
              <a:t>How to make your Sunrider store thrive.</a:t>
            </a:r>
          </a:p>
          <a:p>
            <a:pPr marL="228600" indent="-228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1"/>
                </a:solidFill>
                <a:latin typeface="Calibri" pitchFamily="1" charset="0"/>
              </a:rPr>
              <a:t>Get to really know your customers – ask questions and listen intently.</a:t>
            </a:r>
          </a:p>
          <a:p>
            <a:pPr marL="228600" indent="-228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1"/>
                </a:solidFill>
                <a:latin typeface="Calibri" pitchFamily="1" charset="0"/>
              </a:rPr>
              <a:t>If you give outstanding customer service you will gain your customers loyalty and trust</a:t>
            </a:r>
          </a:p>
          <a:p>
            <a:pPr marL="228600" indent="-228600" eaLnBrk="1" hangingPunct="1"/>
            <a:r>
              <a:rPr lang="en-US" smtClean="0">
                <a:solidFill>
                  <a:schemeClr val="bg1"/>
                </a:solidFill>
              </a:rPr>
              <a:t>Strategies to help build a successful business</a:t>
            </a:r>
          </a:p>
          <a:p>
            <a:pPr marL="228600" indent="-228600" eaLnBrk="1" hangingPunct="1"/>
            <a:r>
              <a:rPr lang="en-US" smtClean="0">
                <a:solidFill>
                  <a:schemeClr val="bg1"/>
                </a:solidFill>
              </a:rPr>
              <a:t>Every customer has a rewarding shopping experience when they come into your store</a:t>
            </a:r>
          </a:p>
          <a:p>
            <a:pPr marL="228600" indent="-228600" eaLnBrk="1" hangingPunct="1"/>
            <a:r>
              <a:rPr lang="en-US" smtClean="0">
                <a:solidFill>
                  <a:schemeClr val="bg1"/>
                </a:solidFill>
              </a:rPr>
              <a:t>Give advice with honesty and integrity</a:t>
            </a:r>
          </a:p>
          <a:p>
            <a:pPr marL="228600" indent="-228600" eaLnBrk="1" hangingPunct="1"/>
            <a:r>
              <a:rPr lang="en-US" smtClean="0">
                <a:solidFill>
                  <a:schemeClr val="bg1"/>
                </a:solidFill>
              </a:rPr>
              <a:t>Special events</a:t>
            </a:r>
          </a:p>
          <a:p>
            <a:pPr marL="228600" indent="-228600" eaLnBrk="1" hangingPunct="1"/>
            <a:endParaRPr lang="en-US" sz="16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12E249-A064-4634-A1C6-A633EEE0B03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F4514E-D03F-46E3-8EC0-7B801AD6015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1CC534-9829-426D-9827-AF5AB7A3257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CFCA92-2490-4D74-8B88-C2DD99B883D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3722B-DC90-4F5A-95C7-AEBA22D5DA2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018321-7AFA-4C9F-B4A0-348A61D8415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49AC5-8CE6-4503-A322-EA0687C7013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0AA74-1E36-4226-9B06-65FCF12EC8E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4AF00-CA81-49A2-9B11-1EC7E0EA4AD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DB3B7C-AF95-4DF4-BB37-B55BEC4D99B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6CAB5-0DA3-4AA3-85F4-A08107152F8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676C1-43C3-428C-8298-3FC2C88D1796}" type="datetime1">
              <a:rPr lang="en-US"/>
              <a:pPr>
                <a:defRPr/>
              </a:pPr>
              <a:t>10/4/2011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8FDFD-5B87-415C-9BD1-DF0761401F4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4D61B-80D7-4C2C-BEAA-69A4711DE706}" type="datetime1">
              <a:rPr lang="en-US"/>
              <a:pPr>
                <a:defRPr/>
              </a:pPr>
              <a:t>10/4/2011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6F1F7-D917-40EB-90FD-A48CE44F6F7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AC519-2F21-4532-B6C5-4E906CB6DCD0}" type="datetime1">
              <a:rPr lang="en-US"/>
              <a:pPr>
                <a:defRPr/>
              </a:pPr>
              <a:t>10/4/2011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E1A46-A43E-43C2-BB7E-66B15BB28C8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569F6-B1BE-4DBD-AFDE-5C756F11934E}" type="datetime1">
              <a:rPr lang="en-US"/>
              <a:pPr>
                <a:defRPr/>
              </a:pPr>
              <a:t>10/4/2011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A7411-9FD1-4ADE-9C3E-69089F4712C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B084B-EA14-460A-B0E1-E248B23D602D}" type="datetime1">
              <a:rPr lang="en-US"/>
              <a:pPr>
                <a:defRPr/>
              </a:pPr>
              <a:t>10/4/2011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DCB58-8B09-495D-BEFB-57A06C9E410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75B5B-A2F4-46C5-9723-D612467628CD}" type="datetime1">
              <a:rPr lang="en-US"/>
              <a:pPr>
                <a:defRPr/>
              </a:pPr>
              <a:t>10/4/2011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06007-5BCD-4728-8B0F-D5C57C9F12E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4CD9C-9158-435D-B28B-AA9294D4B858}" type="datetime1">
              <a:rPr lang="en-US"/>
              <a:pPr>
                <a:defRPr/>
              </a:pPr>
              <a:t>10/4/2011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22B3A-260E-4951-864F-00B3F868EC6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4D1A0-1E93-47C5-9357-1FEF45917D90}" type="datetime1">
              <a:rPr lang="en-US"/>
              <a:pPr>
                <a:defRPr/>
              </a:pPr>
              <a:t>10/4/2011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AE854-A382-4360-AFF3-66536FCB33B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93856-AEFC-4E72-9818-2E122B054548}" type="datetime1">
              <a:rPr lang="en-US"/>
              <a:pPr>
                <a:defRPr/>
              </a:pPr>
              <a:t>10/4/2011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F5987-E023-4743-8345-46678E57A85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FD5F7-4535-4EFE-B25E-7040E6556CAD}" type="datetime1">
              <a:rPr lang="en-US"/>
              <a:pPr>
                <a:defRPr/>
              </a:pPr>
              <a:t>10/4/2011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CB4EE-F9EA-485D-94F9-0672EC4C021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905BE-A8BD-4441-AF02-3EE9875C7706}" type="datetime1">
              <a:rPr lang="en-US"/>
              <a:pPr>
                <a:defRPr/>
              </a:pPr>
              <a:t>10/4/2011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B6B70-0E83-4502-9D32-69CA6FBBFC5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B2DBA1E-BDE0-4F0A-A05F-55FC041E5D90}" type="datetime1">
              <a:rPr lang="en-US"/>
              <a:pPr>
                <a:defRPr/>
              </a:pPr>
              <a:t>10/4/2011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7417619-66E1-4D58-B7CB-D645D17BE95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0"/>
          <a:cs typeface="Geneva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0"/>
          <a:cs typeface="Geneva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0"/>
          <a:cs typeface="Geneva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0"/>
          <a:cs typeface="Geneva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0"/>
          <a:cs typeface="Geneva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0"/>
          <a:cs typeface="Geneva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0"/>
          <a:cs typeface="Geneva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1" charset="0"/>
          <a:cs typeface="Geneva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8" descr="11Convention_JULIE_TI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11Convention_EYES1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b="1">
                <a:solidFill>
                  <a:srgbClr val="2C0F77"/>
                </a:solidFill>
              </a:rPr>
              <a:t>KANDESN</a:t>
            </a:r>
            <a:r>
              <a:rPr lang="en-US" b="1" baseline="30000">
                <a:solidFill>
                  <a:srgbClr val="2C0F77"/>
                </a:solidFill>
              </a:rPr>
              <a:t>®</a:t>
            </a:r>
            <a:r>
              <a:rPr lang="en-US" b="1">
                <a:solidFill>
                  <a:srgbClr val="2C0F77"/>
                </a:solidFill>
              </a:rPr>
              <a:t> SPECIAL TREATMENTS FOR EYES</a:t>
            </a:r>
            <a:endParaRPr lang="en-US" sz="3200">
              <a:solidFill>
                <a:srgbClr val="1F0466"/>
              </a:solidFill>
              <a:latin typeface="Calibri Bold" pitchFamily="1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657600" y="1219200"/>
            <a:ext cx="518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sz="2000"/>
              <a:t>These cutting-edge treatments work especially well together. Apply them in this order to your eye or anywhere you want results!</a:t>
            </a:r>
            <a:endParaRPr lang="en-US" sz="1600"/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4876800" y="2362200"/>
            <a:ext cx="381000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Arial" charset="0"/>
              <a:buAutoNum type="arabicParenR"/>
            </a:pPr>
            <a:r>
              <a:rPr lang="en-US" sz="1600" b="1">
                <a:solidFill>
                  <a:srgbClr val="2C0F77"/>
                </a:solidFill>
              </a:rPr>
              <a:t>Oi-Lin</a:t>
            </a:r>
            <a:r>
              <a:rPr lang="en-US" sz="1600" b="1" baseline="30000">
                <a:solidFill>
                  <a:srgbClr val="2C0F77"/>
                </a:solidFill>
              </a:rPr>
              <a:t>®</a:t>
            </a:r>
            <a:r>
              <a:rPr lang="en-US" sz="1600" b="1">
                <a:solidFill>
                  <a:srgbClr val="2C0F77"/>
                </a:solidFill>
              </a:rPr>
              <a:t> Eye Cream</a:t>
            </a:r>
            <a:r>
              <a:rPr lang="en-US" sz="1400" b="1">
                <a:solidFill>
                  <a:srgbClr val="1F0466"/>
                </a:solidFill>
              </a:rPr>
              <a:t/>
            </a:r>
            <a:br>
              <a:rPr lang="en-US" sz="1400" b="1">
                <a:solidFill>
                  <a:srgbClr val="1F0466"/>
                </a:solidFill>
              </a:rPr>
            </a:br>
            <a:r>
              <a:rPr lang="en-US" sz="1400"/>
              <a:t>Moisturizes, reduces puffiness, and diminishes the appearance of dark circles.</a:t>
            </a:r>
          </a:p>
          <a:p>
            <a:pPr marL="457200" indent="-457200">
              <a:spcBef>
                <a:spcPct val="50000"/>
              </a:spcBef>
              <a:buFont typeface="Arial" charset="0"/>
              <a:buAutoNum type="arabicParenR"/>
            </a:pPr>
            <a:r>
              <a:rPr lang="en-US" sz="1600" b="1">
                <a:solidFill>
                  <a:srgbClr val="2C0F77"/>
                </a:solidFill>
              </a:rPr>
              <a:t>Dr. Chen</a:t>
            </a:r>
            <a:r>
              <a:rPr lang="en-US" sz="1600" b="1" baseline="30000">
                <a:solidFill>
                  <a:srgbClr val="2C0F77"/>
                </a:solidFill>
              </a:rPr>
              <a:t>®</a:t>
            </a:r>
            <a:r>
              <a:rPr lang="en-US" sz="1600" b="1">
                <a:solidFill>
                  <a:srgbClr val="2C0F77"/>
                </a:solidFill>
              </a:rPr>
              <a:t> Refining &amp; </a:t>
            </a:r>
            <a:br>
              <a:rPr lang="en-US" sz="1600" b="1">
                <a:solidFill>
                  <a:srgbClr val="2C0F77"/>
                </a:solidFill>
              </a:rPr>
            </a:br>
            <a:r>
              <a:rPr lang="en-US" sz="1600" b="1">
                <a:solidFill>
                  <a:srgbClr val="2C0F77"/>
                </a:solidFill>
              </a:rPr>
              <a:t>Lifting Cream</a:t>
            </a:r>
            <a:br>
              <a:rPr lang="en-US" sz="1600" b="1">
                <a:solidFill>
                  <a:srgbClr val="2C0F77"/>
                </a:solidFill>
              </a:rPr>
            </a:br>
            <a:r>
              <a:rPr lang="en-US" sz="1400"/>
              <a:t>Fast-acting, long-lasting formula to hydrate and improve skin texture.</a:t>
            </a:r>
          </a:p>
          <a:p>
            <a:pPr marL="457200" indent="-457200">
              <a:spcBef>
                <a:spcPct val="50000"/>
              </a:spcBef>
              <a:buFont typeface="Arial" charset="0"/>
              <a:buAutoNum type="arabicParenR"/>
            </a:pPr>
            <a:r>
              <a:rPr lang="en-US" sz="1600" b="1">
                <a:solidFill>
                  <a:srgbClr val="2C0F77"/>
                </a:solidFill>
              </a:rPr>
              <a:t>Oi-Lin</a:t>
            </a:r>
            <a:r>
              <a:rPr lang="en-US" sz="1600" b="1" baseline="30000">
                <a:solidFill>
                  <a:srgbClr val="2C0F77"/>
                </a:solidFill>
              </a:rPr>
              <a:t>®</a:t>
            </a:r>
            <a:r>
              <a:rPr lang="en-US" sz="1600" b="1">
                <a:solidFill>
                  <a:srgbClr val="2C0F77"/>
                </a:solidFill>
              </a:rPr>
              <a:t> Replenish Gel</a:t>
            </a:r>
            <a:r>
              <a:rPr lang="en-US" sz="1600" b="1">
                <a:solidFill>
                  <a:srgbClr val="1F0466"/>
                </a:solidFill>
              </a:rPr>
              <a:t/>
            </a:r>
            <a:br>
              <a:rPr lang="en-US" sz="1600" b="1">
                <a:solidFill>
                  <a:srgbClr val="1F0466"/>
                </a:solidFill>
              </a:rPr>
            </a:br>
            <a:r>
              <a:rPr lang="en-US" sz="1400"/>
              <a:t>Anhydrous gel seals in moisture for intense hydration.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 descr="Julie_SPF_0803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57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b="1">
                <a:solidFill>
                  <a:srgbClr val="2C0F77"/>
                </a:solidFill>
              </a:rPr>
              <a:t>OI-LIN</a:t>
            </a:r>
            <a:r>
              <a:rPr lang="en-US" b="1" baseline="30000">
                <a:solidFill>
                  <a:srgbClr val="2C0F77"/>
                </a:solidFill>
              </a:rPr>
              <a:t>®</a:t>
            </a:r>
            <a:r>
              <a:rPr lang="en-US" b="1">
                <a:solidFill>
                  <a:srgbClr val="2C0F77"/>
                </a:solidFill>
              </a:rPr>
              <a:t> SUNSCREENS</a:t>
            </a:r>
            <a:endParaRPr lang="en-US" sz="3200">
              <a:solidFill>
                <a:srgbClr val="1F0466"/>
              </a:solidFill>
              <a:latin typeface="Calibri Bold" pitchFamily="1" charset="0"/>
            </a:endParaRPr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3810000" y="1212850"/>
            <a:ext cx="480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sz="2000"/>
              <a:t>Protect your skin. Remember to use our </a:t>
            </a:r>
            <a:r>
              <a:rPr lang="en-US" sz="2000" b="1">
                <a:solidFill>
                  <a:srgbClr val="2C0F77"/>
                </a:solidFill>
              </a:rPr>
              <a:t>Oi-Lin</a:t>
            </a:r>
            <a:r>
              <a:rPr lang="en-US" sz="2000" b="1" baseline="30000">
                <a:solidFill>
                  <a:srgbClr val="2C0F77"/>
                </a:solidFill>
              </a:rPr>
              <a:t>®</a:t>
            </a:r>
            <a:r>
              <a:rPr lang="en-US" sz="2000" b="1">
                <a:solidFill>
                  <a:srgbClr val="2C0F77"/>
                </a:solidFill>
              </a:rPr>
              <a:t> Sunscreens</a:t>
            </a:r>
            <a:r>
              <a:rPr lang="en-US" sz="2000"/>
              <a:t> every day!</a:t>
            </a:r>
            <a:endParaRPr lang="en-US" sz="1600"/>
          </a:p>
        </p:txBody>
      </p:sp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5257800" y="1981200"/>
            <a:ext cx="317182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Font typeface="Arial" charset="0"/>
              <a:buChar char="•"/>
            </a:pPr>
            <a:r>
              <a:rPr lang="en-US" sz="1600"/>
              <a:t>Sunscreen is essential to preventing premature aging, wrinkles, skin damage, and skin cancer.</a:t>
            </a:r>
            <a:endParaRPr lang="en-US" sz="1400"/>
          </a:p>
          <a:p>
            <a:pPr marL="228600" indent="-228600">
              <a:spcBef>
                <a:spcPct val="50000"/>
              </a:spcBef>
              <a:buFont typeface="Arial" charset="0"/>
              <a:buChar char="•"/>
            </a:pPr>
            <a:r>
              <a:rPr lang="en-US" sz="1600"/>
              <a:t>Our sunscreens have broad-spectrum UVA/UVB protection.</a:t>
            </a:r>
            <a:endParaRPr lang="en-US" sz="1400"/>
          </a:p>
          <a:p>
            <a:pPr marL="228600" indent="-228600">
              <a:spcBef>
                <a:spcPct val="50000"/>
              </a:spcBef>
              <a:buFont typeface="Arial" charset="0"/>
              <a:buChar char="•"/>
            </a:pPr>
            <a:r>
              <a:rPr lang="en-US" sz="1600"/>
              <a:t>Concentrated and non-greasy with the same high quality ingredients as our other skin-care products.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18C1340-253E-492B-8598-DB29CE04D22E}" type="datetime1">
              <a:rPr lang="en-US" smtClean="0"/>
              <a:pPr/>
              <a:t>10/4/2011</a:t>
            </a:fld>
            <a:endParaRPr lang="en-US" smtClean="0"/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20B4F-0DEF-4BCE-9DB2-D58B10057D4D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13316" name="Picture 2" descr="11Convention_JULIE_BLA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1828800"/>
            <a:ext cx="4894263" cy="1143000"/>
          </a:xfrm>
          <a:noFill/>
        </p:spPr>
        <p:txBody>
          <a:bodyPr/>
          <a:lstStyle/>
          <a:p>
            <a:pPr marL="228600" indent="-228600" eaLnBrk="1" hangingPunct="1"/>
            <a:r>
              <a:rPr lang="en-US" sz="2400" smtClean="0">
                <a:solidFill>
                  <a:srgbClr val="2C0F77"/>
                </a:solidFill>
                <a:latin typeface="Calibri" pitchFamily="1" charset="0"/>
              </a:rPr>
              <a:t>How to attract new customers. </a:t>
            </a:r>
          </a:p>
          <a:p>
            <a:pPr marL="228600" indent="-228600" eaLnBrk="1" hangingPunct="1"/>
            <a:r>
              <a:rPr lang="en-US" sz="2400" smtClean="0">
                <a:solidFill>
                  <a:srgbClr val="2C0F77"/>
                </a:solidFill>
                <a:latin typeface="Calibri" pitchFamily="1" charset="0"/>
              </a:rPr>
              <a:t>How to get referrals.</a:t>
            </a:r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3581400" y="1219200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2C0F77"/>
                </a:solidFill>
                <a:latin typeface="Calibri Bold" pitchFamily="1" charset="0"/>
                <a:cs typeface="Arial" charset="0"/>
              </a:rPr>
              <a:t>Today’s Business Strategy</a:t>
            </a:r>
            <a:endParaRPr lang="en-US">
              <a:solidFill>
                <a:srgbClr val="0C1877"/>
              </a:solidFill>
              <a:latin typeface="Calibri Bold" pitchFamily="1" charset="0"/>
              <a:cs typeface="Arial" charset="0"/>
            </a:endParaRPr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457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b="1">
                <a:solidFill>
                  <a:srgbClr val="2C0F77"/>
                </a:solidFill>
              </a:rPr>
              <a:t>KANDESN</a:t>
            </a:r>
            <a:r>
              <a:rPr lang="en-US" b="1" baseline="30000">
                <a:solidFill>
                  <a:srgbClr val="2C0F77"/>
                </a:solidFill>
              </a:rPr>
              <a:t>®</a:t>
            </a:r>
            <a:r>
              <a:rPr lang="en-US" b="1">
                <a:solidFill>
                  <a:srgbClr val="2C0F77"/>
                </a:solidFill>
              </a:rPr>
              <a:t> MARKETING TOOLS</a:t>
            </a:r>
            <a:endParaRPr lang="en-US" sz="3200">
              <a:solidFill>
                <a:srgbClr val="1F0466"/>
              </a:solidFill>
              <a:latin typeface="Calibri Bold" pitchFamily="1" charset="0"/>
            </a:endParaRPr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304800" y="63246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9</a:t>
            </a:r>
          </a:p>
        </p:txBody>
      </p:sp>
      <p:pic>
        <p:nvPicPr>
          <p:cNvPr id="13321" name="Picture 10" descr="US_EyeTreatBro_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0079">
            <a:off x="585788" y="1309688"/>
            <a:ext cx="1708150" cy="24622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322" name="Picture 9" descr="UN_FoundationBroch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02751">
            <a:off x="1058863" y="2555875"/>
            <a:ext cx="1439862" cy="2063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323" name="Picture 8" descr="UN_56170_LipColor-LipGlossDemoCard_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45169">
            <a:off x="1524000" y="4038600"/>
            <a:ext cx="1323975" cy="1905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DD89D9E-1AB5-4DA3-9A2B-5B743DC487BB}" type="datetime1">
              <a:rPr lang="en-US" smtClean="0"/>
              <a:pPr/>
              <a:t>10/4/2011</a:t>
            </a:fld>
            <a:endParaRPr lang="en-US" smtClean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0BE9B9-0C0C-40E4-A252-09161A9A99B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09600" y="2286000"/>
            <a:ext cx="38830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rIns="91439">
            <a:spAutoFit/>
          </a:bodyPr>
          <a:lstStyle/>
          <a:p>
            <a:pPr algn="ctr" eaLnBrk="1" hangingPunct="1"/>
            <a:endParaRPr lang="en-US">
              <a:solidFill>
                <a:schemeClr val="tx2"/>
              </a:solidFill>
            </a:endParaRPr>
          </a:p>
          <a:p>
            <a:pPr eaLnBrk="1" hangingPunct="1"/>
            <a:endParaRPr lang="zh-CN" altLang="en-US" sz="1800">
              <a:solidFill>
                <a:schemeClr val="tx2"/>
              </a:solidFill>
              <a:ea typeface="宋体" pitchFamily="1" charset="-122"/>
            </a:endParaRPr>
          </a:p>
        </p:txBody>
      </p:sp>
      <p:pic>
        <p:nvPicPr>
          <p:cNvPr id="14341" name="Picture 13" descr="Julie_SPASet_0803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14"/>
          <p:cNvSpPr>
            <a:spLocks noChangeArrowheads="1"/>
          </p:cNvSpPr>
          <p:nvPr/>
        </p:nvSpPr>
        <p:spPr bwMode="auto">
          <a:xfrm>
            <a:off x="457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b="1">
                <a:solidFill>
                  <a:srgbClr val="2C0F77"/>
                </a:solidFill>
              </a:rPr>
              <a:t>KANDESN</a:t>
            </a:r>
            <a:r>
              <a:rPr lang="en-US" b="1" baseline="30000">
                <a:solidFill>
                  <a:srgbClr val="2C0F77"/>
                </a:solidFill>
              </a:rPr>
              <a:t>®</a:t>
            </a:r>
            <a:r>
              <a:rPr lang="en-US" b="1">
                <a:solidFill>
                  <a:srgbClr val="2C0F77"/>
                </a:solidFill>
              </a:rPr>
              <a:t> SPA SET</a:t>
            </a:r>
            <a:endParaRPr lang="en-US" sz="3200">
              <a:solidFill>
                <a:srgbClr val="1F0466"/>
              </a:solidFill>
              <a:latin typeface="Calibri Bold" pitchFamily="1" charset="0"/>
            </a:endParaRPr>
          </a:p>
        </p:txBody>
      </p:sp>
      <p:sp>
        <p:nvSpPr>
          <p:cNvPr id="14343" name="Rectangle 15"/>
          <p:cNvSpPr>
            <a:spLocks noChangeArrowheads="1"/>
          </p:cNvSpPr>
          <p:nvPr/>
        </p:nvSpPr>
        <p:spPr bwMode="auto">
          <a:xfrm>
            <a:off x="4724400" y="1600200"/>
            <a:ext cx="37512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2C0F77"/>
                </a:solidFill>
                <a:latin typeface="Calibri" pitchFamily="1" charset="0"/>
              </a:rPr>
              <a:t>A great way to introduce people to our personal care products.</a:t>
            </a:r>
          </a:p>
          <a:p>
            <a:pPr marL="228600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2C0F77"/>
                </a:solidFill>
                <a:latin typeface="Calibri" pitchFamily="1" charset="0"/>
              </a:rPr>
              <a:t>Sizes are perfect for travel.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D314DE2-46E7-4009-A84B-FD9F82FBFB4D}" type="datetime1">
              <a:rPr lang="en-US" smtClean="0"/>
              <a:pPr/>
              <a:t>10/4/2011</a:t>
            </a:fld>
            <a:endParaRPr lang="en-US" smtClean="0"/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5A9A9E-1CB2-4EFA-8043-867F376F49B6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15364" name="Picture 2" descr="11Convention_JULIE_BLA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1752600"/>
            <a:ext cx="4894263" cy="3741738"/>
          </a:xfrm>
          <a:noFill/>
        </p:spPr>
        <p:txBody>
          <a:bodyPr/>
          <a:lstStyle/>
          <a:p>
            <a:pPr marL="228600" indent="-228600" eaLnBrk="1" hangingPunct="1"/>
            <a:r>
              <a:rPr lang="en-US" sz="2000" smtClean="0"/>
              <a:t>How to attract new customers (customer service)</a:t>
            </a:r>
          </a:p>
          <a:p>
            <a:pPr marL="228600" indent="-228600" eaLnBrk="1" hangingPunct="1"/>
            <a:r>
              <a:rPr lang="en-US" sz="2000" smtClean="0"/>
              <a:t>How to connect </a:t>
            </a:r>
            <a:br>
              <a:rPr lang="en-US" sz="2000" smtClean="0"/>
            </a:br>
            <a:r>
              <a:rPr lang="en-US" sz="2000" smtClean="0"/>
              <a:t>(listen, customer service)</a:t>
            </a:r>
          </a:p>
          <a:p>
            <a:pPr marL="228600" indent="-228600" eaLnBrk="1" hangingPunct="1"/>
            <a:r>
              <a:rPr lang="en-US" sz="2000" smtClean="0"/>
              <a:t>How to introduce customers to products</a:t>
            </a:r>
          </a:p>
          <a:p>
            <a:pPr marL="228600" indent="-228600" eaLnBrk="1" hangingPunct="1"/>
            <a:r>
              <a:rPr lang="en-US" sz="2000" smtClean="0"/>
              <a:t>How to demonstrate</a:t>
            </a:r>
          </a:p>
          <a:p>
            <a:pPr marL="228600" indent="-228600" eaLnBrk="1" hangingPunct="1"/>
            <a:r>
              <a:rPr lang="en-US" sz="2000" smtClean="0"/>
              <a:t>How to close a sale </a:t>
            </a:r>
          </a:p>
          <a:p>
            <a:pPr marL="228600" indent="-228600" eaLnBrk="1" hangingPunct="1"/>
            <a:r>
              <a:rPr lang="en-US" sz="2000" smtClean="0"/>
              <a:t>How to increase sales</a:t>
            </a:r>
          </a:p>
          <a:p>
            <a:pPr marL="228600" indent="-228600" eaLnBrk="1" hangingPunct="1"/>
            <a:r>
              <a:rPr lang="en-US" sz="2000" smtClean="0"/>
              <a:t>How to get referrals</a:t>
            </a: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3581400" y="12192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i="1">
                <a:solidFill>
                  <a:srgbClr val="2C0F77"/>
                </a:solidFill>
                <a:cs typeface="Arial" charset="0"/>
              </a:rPr>
              <a:t>Today’s Business Strategy</a:t>
            </a:r>
            <a:endParaRPr lang="en-US" b="1" i="1">
              <a:solidFill>
                <a:srgbClr val="0C1877"/>
              </a:solidFill>
              <a:cs typeface="Arial" charset="0"/>
            </a:endParaRPr>
          </a:p>
        </p:txBody>
      </p:sp>
      <p:pic>
        <p:nvPicPr>
          <p:cNvPr id="15367" name="Picture 5" descr="strategy-and-consult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95400"/>
            <a:ext cx="281940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6"/>
          <p:cNvSpPr>
            <a:spLocks noChangeArrowheads="1"/>
          </p:cNvSpPr>
          <p:nvPr/>
        </p:nvSpPr>
        <p:spPr bwMode="auto">
          <a:xfrm>
            <a:off x="457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b="1">
                <a:solidFill>
                  <a:srgbClr val="2C0F77"/>
                </a:solidFill>
              </a:rPr>
              <a:t>KANDESN</a:t>
            </a:r>
            <a:r>
              <a:rPr lang="en-US" b="1" baseline="30000">
                <a:solidFill>
                  <a:srgbClr val="2C0F77"/>
                </a:solidFill>
              </a:rPr>
              <a:t>® </a:t>
            </a:r>
            <a:r>
              <a:rPr lang="en-US" b="1">
                <a:solidFill>
                  <a:srgbClr val="2C0F77"/>
                </a:solidFill>
              </a:rPr>
              <a:t>Business Tips </a:t>
            </a:r>
          </a:p>
        </p:txBody>
      </p:sp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304800" y="63246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D4B6D7D-9964-41A3-A7C2-45333FFA4D7C}" type="datetime1">
              <a:rPr lang="en-US" smtClean="0"/>
              <a:pPr/>
              <a:t>10/4/2011</a:t>
            </a:fld>
            <a:endParaRPr lang="en-US" smtClean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01625B-CC78-489D-AF8D-B3118A40E738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16388" name="Picture 10" descr="11Convention_JULIE_BLA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371600"/>
            <a:ext cx="5029200" cy="1066800"/>
          </a:xfrm>
          <a:noFill/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A sale begins in the first few minutes of meeting the customer.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3657600" y="2209800"/>
            <a:ext cx="5105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cs typeface="Arial" charset="0"/>
              </a:rPr>
              <a:t>Assumptive Close</a:t>
            </a:r>
            <a:r>
              <a:rPr lang="en-US" sz="2000">
                <a:cs typeface="Arial" charset="0"/>
              </a:rPr>
              <a:t>, you assume they are buying.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cs typeface="Arial" charset="0"/>
              </a:rPr>
              <a:t>Choice Close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cs typeface="Arial" charset="0"/>
              </a:rPr>
              <a:t>Bonus Close</a:t>
            </a:r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457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b="1">
                <a:solidFill>
                  <a:srgbClr val="2C0F77"/>
                </a:solidFill>
              </a:rPr>
              <a:t>HOW TO CLOSE THE SALE</a:t>
            </a:r>
            <a:endParaRPr lang="en-US" sz="3200">
              <a:solidFill>
                <a:srgbClr val="1F0466"/>
              </a:solidFill>
              <a:latin typeface="Calibri Bold" pitchFamily="1" charset="0"/>
            </a:endParaRP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304800" y="63246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11</a:t>
            </a:r>
          </a:p>
        </p:txBody>
      </p:sp>
      <p:pic>
        <p:nvPicPr>
          <p:cNvPr id="16393" name="Picture 11" descr="happyshoppers"/>
          <p:cNvPicPr>
            <a:picLocks noChangeAspect="1" noChangeArrowheads="1"/>
          </p:cNvPicPr>
          <p:nvPr/>
        </p:nvPicPr>
        <p:blipFill>
          <a:blip r:embed="rId4" cstate="print"/>
          <a:srcRect l="7449" r="10605"/>
          <a:stretch>
            <a:fillRect/>
          </a:stretch>
        </p:blipFill>
        <p:spPr bwMode="auto">
          <a:xfrm>
            <a:off x="533400" y="1447800"/>
            <a:ext cx="27717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0D41403-3858-431F-A13D-D6F9E47441A6}" type="datetime1">
              <a:rPr lang="en-US" smtClean="0"/>
              <a:pPr/>
              <a:t>10/4/2011</a:t>
            </a:fld>
            <a:endParaRPr lang="en-US" smtClean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2B6113-CB30-4518-8081-2A0D5D130CF3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17412" name="Picture 18" descr="11Convention_JULIE_BLA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3355975" y="3108325"/>
            <a:ext cx="243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nl-NL" sz="18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7414" name="Text Box 11"/>
          <p:cNvSpPr txBox="1">
            <a:spLocks noChangeArrowheads="1"/>
          </p:cNvSpPr>
          <p:nvPr/>
        </p:nvSpPr>
        <p:spPr bwMode="auto">
          <a:xfrm>
            <a:off x="5105400" y="1295400"/>
            <a:ext cx="3597275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2000"/>
              <a:t>Available on the Sunrider Training Website.</a:t>
            </a:r>
          </a:p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2000"/>
              <a:t>Helps to keep track of customer purchases and interests.</a:t>
            </a:r>
          </a:p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2000"/>
              <a:t>Teach client to duplicate a desired look.</a:t>
            </a:r>
          </a:p>
        </p:txBody>
      </p:sp>
      <p:sp>
        <p:nvSpPr>
          <p:cNvPr id="17415" name="Rectangle 16"/>
          <p:cNvSpPr>
            <a:spLocks noChangeArrowheads="1"/>
          </p:cNvSpPr>
          <p:nvPr/>
        </p:nvSpPr>
        <p:spPr bwMode="auto">
          <a:xfrm>
            <a:off x="457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b="1">
                <a:solidFill>
                  <a:srgbClr val="2C0F77"/>
                </a:solidFill>
              </a:rPr>
              <a:t>CLIENT REGISTRY</a:t>
            </a:r>
            <a:endParaRPr lang="en-US" sz="3200">
              <a:solidFill>
                <a:srgbClr val="1F0466"/>
              </a:solidFill>
              <a:latin typeface="Calibri Bold" pitchFamily="1" charset="0"/>
            </a:endParaRPr>
          </a:p>
        </p:txBody>
      </p:sp>
      <p:sp>
        <p:nvSpPr>
          <p:cNvPr id="17416" name="Text Box 17"/>
          <p:cNvSpPr txBox="1">
            <a:spLocks noChangeArrowheads="1"/>
          </p:cNvSpPr>
          <p:nvPr/>
        </p:nvSpPr>
        <p:spPr bwMode="auto">
          <a:xfrm>
            <a:off x="304800" y="63246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12</a:t>
            </a:r>
          </a:p>
        </p:txBody>
      </p:sp>
      <p:pic>
        <p:nvPicPr>
          <p:cNvPr id="226323" name="Picture 19" descr="KWorkshop_Phot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19200"/>
            <a:ext cx="2349500" cy="3124200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26324" name="Picture 20" descr="KWorkshop_Photo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28568">
            <a:off x="2057400" y="2286000"/>
            <a:ext cx="2743200" cy="2049463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26313" name="Picture 9" descr="Kandesn Fa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442891">
            <a:off x="838200" y="3962400"/>
            <a:ext cx="3276600" cy="2317750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11Convention_JULIE_THAN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546725" y="13350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9" descr="11Convention_JULIE_BLAN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505200" y="1171575"/>
            <a:ext cx="48768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2C0F77"/>
                </a:solidFill>
                <a:latin typeface="Calibri Bold" pitchFamily="1" charset="0"/>
              </a:rPr>
              <a:t>Personal Testimonials</a:t>
            </a:r>
            <a:endParaRPr lang="en-US" sz="1400">
              <a:latin typeface="Calibri Bold" pitchFamily="1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600">
                <a:latin typeface="Calibri" pitchFamily="1" charset="0"/>
              </a:rPr>
              <a:t>Assign 1–2 assistants, potential IBOs, etc., to share their personal testimonials about Kandesn® products</a:t>
            </a:r>
            <a:endParaRPr lang="en-US">
              <a:latin typeface="Calibri Bold" pitchFamily="1" charset="0"/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457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b="1">
                <a:solidFill>
                  <a:srgbClr val="2C0F77"/>
                </a:solidFill>
              </a:rPr>
              <a:t>KANDESN</a:t>
            </a:r>
            <a:r>
              <a:rPr lang="en-US" b="1" baseline="30000">
                <a:solidFill>
                  <a:srgbClr val="2C0F77"/>
                </a:solidFill>
              </a:rPr>
              <a:t>®</a:t>
            </a:r>
            <a:r>
              <a:rPr lang="en-US" b="1">
                <a:solidFill>
                  <a:srgbClr val="2C0F77"/>
                </a:solidFill>
              </a:rPr>
              <a:t> WORKSHOP AGENDA</a:t>
            </a:r>
            <a:endParaRPr lang="en-US" sz="3200">
              <a:solidFill>
                <a:srgbClr val="1F0466"/>
              </a:solidFill>
              <a:latin typeface="Calibri Bold" pitchFamily="1" charset="0"/>
            </a:endParaRPr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533400" y="1143000"/>
          <a:ext cx="2743200" cy="1930400"/>
        </p:xfrm>
        <a:graphic>
          <a:graphicData uri="http://schemas.openxmlformats.org/presentationml/2006/ole">
            <p:oleObj spid="_x0000_s1026" name="Photo Editor Photo" r:id="rId5" imgW="7552381" imgH="5229955" progId="MSPhotoEd.3">
              <p:embed/>
            </p:oleObj>
          </a:graphicData>
        </a:graphic>
      </p:graphicFrame>
      <p:sp>
        <p:nvSpPr>
          <p:cNvPr id="1030" name="Text Box 11"/>
          <p:cNvSpPr txBox="1">
            <a:spLocks noChangeArrowheads="1"/>
          </p:cNvSpPr>
          <p:nvPr/>
        </p:nvSpPr>
        <p:spPr bwMode="auto">
          <a:xfrm>
            <a:off x="609600" y="3200400"/>
            <a:ext cx="77724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50000"/>
              </a:spcBef>
            </a:pPr>
            <a:r>
              <a:rPr lang="en-US">
                <a:solidFill>
                  <a:srgbClr val="2C0F77"/>
                </a:solidFill>
                <a:latin typeface="Calibri Bold" pitchFamily="1" charset="0"/>
              </a:rPr>
              <a:t>Why Choose Kandesn® And Sunrider® Products?</a:t>
            </a:r>
            <a:endParaRPr lang="en-US" sz="1400">
              <a:latin typeface="Calibri" pitchFamily="1" charset="0"/>
            </a:endParaRPr>
          </a:p>
          <a:p>
            <a:pPr marL="457200" indent="-457200" eaLnBrk="1" hangingPunct="1">
              <a:spcBef>
                <a:spcPct val="50000"/>
              </a:spcBef>
              <a:buFont typeface="Arial" charset="0"/>
              <a:buAutoNum type="alphaLcPeriod"/>
            </a:pPr>
            <a:r>
              <a:rPr lang="en-US" sz="1600">
                <a:latin typeface="Calibri" pitchFamily="1" charset="0"/>
              </a:rPr>
              <a:t>Why we need good skin care</a:t>
            </a:r>
          </a:p>
          <a:p>
            <a:pPr marL="457200" indent="-457200" eaLnBrk="1" hangingPunct="1">
              <a:spcBef>
                <a:spcPct val="50000"/>
              </a:spcBef>
              <a:buFont typeface="Arial" charset="0"/>
              <a:buAutoNum type="alphaLcPeriod"/>
            </a:pPr>
            <a:r>
              <a:rPr lang="en-US" sz="1600">
                <a:latin typeface="Calibri" pitchFamily="1" charset="0"/>
              </a:rPr>
              <a:t>Owner Expertise</a:t>
            </a:r>
          </a:p>
          <a:p>
            <a:pPr marL="457200" indent="-457200" eaLnBrk="1" hangingPunct="1">
              <a:spcBef>
                <a:spcPct val="50000"/>
              </a:spcBef>
              <a:buFont typeface="Arial" charset="0"/>
              <a:buAutoNum type="alphaLcPeriod"/>
            </a:pPr>
            <a:r>
              <a:rPr lang="en-US" sz="1600">
                <a:latin typeface="Calibri" pitchFamily="1" charset="0"/>
              </a:rPr>
              <a:t>Philosophy of Regeneration®</a:t>
            </a:r>
          </a:p>
          <a:p>
            <a:pPr marL="457200" indent="-457200" eaLnBrk="1" hangingPunct="1">
              <a:spcBef>
                <a:spcPct val="50000"/>
              </a:spcBef>
              <a:buFont typeface="Arial" charset="0"/>
              <a:buAutoNum type="alphaLcPeriod"/>
            </a:pPr>
            <a:r>
              <a:rPr lang="en-US" sz="1600">
                <a:latin typeface="Calibri" pitchFamily="1" charset="0"/>
              </a:rPr>
              <a:t>Superior ingredients and formulation</a:t>
            </a:r>
          </a:p>
          <a:p>
            <a:pPr marL="457200" indent="-457200" eaLnBrk="1" hangingPunct="1">
              <a:spcBef>
                <a:spcPct val="50000"/>
              </a:spcBef>
              <a:buFont typeface="Arial" charset="0"/>
              <a:buAutoNum type="alphaLcPeriod"/>
            </a:pPr>
            <a:r>
              <a:rPr lang="en-US" sz="1600">
                <a:latin typeface="Calibri" pitchFamily="1" charset="0"/>
              </a:rPr>
              <a:t>State-of-the-art manufacturing</a:t>
            </a:r>
            <a:endParaRPr lang="en-US" sz="1400">
              <a:latin typeface="Calibri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11Convention_JULIE_BLA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457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b="1">
                <a:solidFill>
                  <a:srgbClr val="2C0F77"/>
                </a:solidFill>
              </a:rPr>
              <a:t>WHICH SKIN CARE SET IS RIGHT FOR YOU?</a:t>
            </a:r>
            <a:endParaRPr lang="en-US" sz="3200">
              <a:solidFill>
                <a:srgbClr val="1F0466"/>
              </a:solidFill>
              <a:latin typeface="Calibri Bold" pitchFamily="1" charset="0"/>
            </a:endParaRPr>
          </a:p>
        </p:txBody>
      </p:sp>
      <p:pic>
        <p:nvPicPr>
          <p:cNvPr id="4100" name="Picture 16" descr="IMG_0162"/>
          <p:cNvPicPr>
            <a:picLocks noChangeAspect="1" noChangeArrowheads="1"/>
          </p:cNvPicPr>
          <p:nvPr/>
        </p:nvPicPr>
        <p:blipFill>
          <a:blip r:embed="rId4" cstate="print"/>
          <a:srcRect l="11111"/>
          <a:stretch>
            <a:fillRect/>
          </a:stretch>
        </p:blipFill>
        <p:spPr bwMode="auto">
          <a:xfrm>
            <a:off x="609600" y="1219200"/>
            <a:ext cx="54102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18"/>
          <p:cNvSpPr txBox="1">
            <a:spLocks noChangeArrowheads="1"/>
          </p:cNvSpPr>
          <p:nvPr/>
        </p:nvSpPr>
        <p:spPr bwMode="auto">
          <a:xfrm>
            <a:off x="6324600" y="1828800"/>
            <a:ext cx="2057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2C0F77"/>
                </a:solidFill>
                <a:latin typeface="Calibri Bold" pitchFamily="1" charset="0"/>
              </a:rPr>
              <a:t>Kandesn® Gentle Skin Care Set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2C0F77"/>
                </a:solidFill>
                <a:latin typeface="Calibri Bold" pitchFamily="1" charset="0"/>
              </a:rPr>
              <a:t>or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2C0F77"/>
                </a:solidFill>
                <a:latin typeface="Calibri Bold" pitchFamily="1" charset="0"/>
              </a:rPr>
              <a:t>Oi-Lin® Skin Care Gift Set</a:t>
            </a:r>
            <a:r>
              <a:rPr lang="en-US">
                <a:latin typeface="Calibri Bold" pitchFamily="1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1Convention_SKINCARESE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62000" y="1171575"/>
            <a:ext cx="37338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/>
              <a:t>The </a:t>
            </a:r>
            <a:r>
              <a:rPr lang="en-US" sz="1400" b="1">
                <a:solidFill>
                  <a:srgbClr val="2C0F77"/>
                </a:solidFill>
              </a:rPr>
              <a:t>Kandesn</a:t>
            </a:r>
            <a:r>
              <a:rPr lang="en-US" sz="1400" b="1" baseline="30000">
                <a:solidFill>
                  <a:srgbClr val="2C0F77"/>
                </a:solidFill>
              </a:rPr>
              <a:t>®</a:t>
            </a:r>
            <a:r>
              <a:rPr lang="en-US" sz="1400" b="1">
                <a:solidFill>
                  <a:srgbClr val="2C0F77"/>
                </a:solidFill>
              </a:rPr>
              <a:t> Gentle Skin Care Set</a:t>
            </a:r>
            <a:r>
              <a:rPr lang="en-US" sz="1400"/>
              <a:t> contains carefully selected products designed to soothe skin sensitivities. Each product performs effectively yet gently, allowing the user to enjoy the benefits without irritation or discomfort.</a:t>
            </a:r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57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b="1">
                <a:solidFill>
                  <a:srgbClr val="2C0F77"/>
                </a:solidFill>
              </a:rPr>
              <a:t>WHICH SKIN CARE SET IS RIGHT FOR YOU?</a:t>
            </a:r>
            <a:endParaRPr lang="en-US" sz="3200">
              <a:solidFill>
                <a:srgbClr val="1F0466"/>
              </a:solidFill>
              <a:latin typeface="Calibri Bold" pitchFamily="1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876800" y="1143000"/>
            <a:ext cx="37338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The </a:t>
            </a:r>
            <a:r>
              <a:rPr lang="en-US" sz="1400" b="1">
                <a:solidFill>
                  <a:srgbClr val="2C0F77"/>
                </a:solidFill>
              </a:rPr>
              <a:t>Oi-Lin</a:t>
            </a:r>
            <a:r>
              <a:rPr lang="en-US" sz="1400" b="1" baseline="30000">
                <a:solidFill>
                  <a:srgbClr val="2C0F77"/>
                </a:solidFill>
              </a:rPr>
              <a:t>®</a:t>
            </a:r>
            <a:r>
              <a:rPr lang="en-US" sz="1400" b="1">
                <a:solidFill>
                  <a:srgbClr val="2C0F77"/>
                </a:solidFill>
              </a:rPr>
              <a:t> Skin Care Gift Set</a:t>
            </a:r>
            <a:r>
              <a:rPr lang="en-US" sz="1400"/>
              <a:t> contains the essential products of our premium skincare line. This will cleanse, balance, and hydrate your skin for a smooth, youthful-looking complexion.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11Convention_JULIE_BLA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457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b="1">
                <a:solidFill>
                  <a:srgbClr val="2C0F77"/>
                </a:solidFill>
              </a:rPr>
              <a:t>WHY WE NEED SKIN CARE</a:t>
            </a:r>
            <a:endParaRPr lang="en-US" sz="3200">
              <a:solidFill>
                <a:srgbClr val="1F0466"/>
              </a:solidFill>
              <a:latin typeface="Calibri Bold" pitchFamily="1" charset="0"/>
            </a:endParaRP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533400" y="1447800"/>
            <a:ext cx="3048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Aft>
                <a:spcPct val="50000"/>
              </a:spcAft>
              <a:buFontTx/>
              <a:buChar char="•"/>
            </a:pPr>
            <a:r>
              <a:rPr lang="en-US" sz="1800" b="1">
                <a:solidFill>
                  <a:srgbClr val="2C0F77"/>
                </a:solidFill>
              </a:rPr>
              <a:t>The Acid Mantle</a:t>
            </a:r>
            <a:r>
              <a:rPr lang="en-US" sz="1800">
                <a:solidFill>
                  <a:srgbClr val="1F0466"/>
                </a:solidFill>
              </a:rPr>
              <a:t> </a:t>
            </a:r>
            <a:br>
              <a:rPr lang="en-US" sz="1800">
                <a:solidFill>
                  <a:srgbClr val="1F0466"/>
                </a:solidFill>
              </a:rPr>
            </a:br>
            <a:r>
              <a:rPr lang="en-US" sz="1600"/>
              <a:t>Skin has a slightly acidic pH of 5.5. This acid mantle protects skin from bacteria and pollution, and helps to seal in moisture.</a:t>
            </a:r>
            <a:endParaRPr lang="en-US" sz="1800">
              <a:solidFill>
                <a:srgbClr val="1F0466"/>
              </a:solidFill>
            </a:endParaRPr>
          </a:p>
          <a:p>
            <a:pPr marL="228600" indent="-228600" eaLnBrk="1" hangingPunct="1">
              <a:lnSpc>
                <a:spcPct val="90000"/>
              </a:lnSpc>
              <a:spcAft>
                <a:spcPct val="50000"/>
              </a:spcAft>
              <a:buFontTx/>
              <a:buChar char="•"/>
            </a:pPr>
            <a:r>
              <a:rPr lang="en-US" sz="1800" b="1">
                <a:solidFill>
                  <a:srgbClr val="2C0F77"/>
                </a:solidFill>
              </a:rPr>
              <a:t>Natural Cleansing</a:t>
            </a:r>
            <a:br>
              <a:rPr lang="en-US" sz="1800" b="1">
                <a:solidFill>
                  <a:srgbClr val="2C0F77"/>
                </a:solidFill>
              </a:rPr>
            </a:br>
            <a:r>
              <a:rPr lang="en-US" sz="1600"/>
              <a:t>The millions of pores and hair follicles covering our body play a vital role in the natural cleansing function. Clogged pores result in blemished and unhealthy skin.</a:t>
            </a:r>
            <a:endParaRPr lang="en-US" sz="1800">
              <a:solidFill>
                <a:srgbClr val="1F0466"/>
              </a:solidFill>
            </a:endParaRPr>
          </a:p>
        </p:txBody>
      </p:sp>
      <p:pic>
        <p:nvPicPr>
          <p:cNvPr id="6149" name="Picture 8" descr="Folli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6096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11Convention_JULIE_BLA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57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b="1">
                <a:solidFill>
                  <a:srgbClr val="2C0F77"/>
                </a:solidFill>
              </a:rPr>
              <a:t>WHY CHOOSE KANDESN</a:t>
            </a:r>
            <a:r>
              <a:rPr lang="en-US" b="1" baseline="30000">
                <a:solidFill>
                  <a:srgbClr val="2C0F77"/>
                </a:solidFill>
              </a:rPr>
              <a:t>®</a:t>
            </a:r>
            <a:endParaRPr lang="en-US" sz="3200">
              <a:solidFill>
                <a:srgbClr val="1F0466"/>
              </a:solidFill>
              <a:latin typeface="Calibri Bold" pitchFamily="1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33400" y="1447800"/>
            <a:ext cx="1828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Aft>
                <a:spcPct val="50000"/>
              </a:spcAft>
              <a:buFontTx/>
              <a:buChar char="•"/>
            </a:pPr>
            <a:r>
              <a:rPr lang="en-US" sz="1800" b="1">
                <a:solidFill>
                  <a:srgbClr val="2C0F77"/>
                </a:solidFill>
              </a:rPr>
              <a:t>pH Balanced</a:t>
            </a:r>
            <a:r>
              <a:rPr lang="en-US" sz="1800">
                <a:solidFill>
                  <a:srgbClr val="1F0466"/>
                </a:solidFill>
              </a:rPr>
              <a:t> </a:t>
            </a:r>
            <a:br>
              <a:rPr lang="en-US" sz="1800">
                <a:solidFill>
                  <a:srgbClr val="1F0466"/>
                </a:solidFill>
              </a:rPr>
            </a:br>
            <a:r>
              <a:rPr lang="en-US" sz="1600"/>
              <a:t>Kandesn</a:t>
            </a:r>
            <a:r>
              <a:rPr lang="en-US" sz="1600" baseline="30000"/>
              <a:t>®</a:t>
            </a:r>
            <a:r>
              <a:rPr lang="en-US" sz="1600"/>
              <a:t> products are pH balanced to protect the acid-mantle barrier.</a:t>
            </a:r>
            <a:endParaRPr lang="en-US" sz="1800">
              <a:solidFill>
                <a:srgbClr val="1F0466"/>
              </a:solidFill>
            </a:endParaRPr>
          </a:p>
          <a:p>
            <a:pPr marL="228600" indent="-228600" eaLnBrk="1" hangingPunct="1">
              <a:lnSpc>
                <a:spcPct val="90000"/>
              </a:lnSpc>
              <a:spcAft>
                <a:spcPct val="50000"/>
              </a:spcAft>
              <a:buFontTx/>
              <a:buChar char="•"/>
            </a:pPr>
            <a:r>
              <a:rPr lang="en-US" sz="1800" b="1">
                <a:solidFill>
                  <a:srgbClr val="2C0F77"/>
                </a:solidFill>
              </a:rPr>
              <a:t>High-Quality Ingredients</a:t>
            </a:r>
            <a:r>
              <a:rPr lang="en-US" sz="1800" b="1">
                <a:solidFill>
                  <a:srgbClr val="1F0466"/>
                </a:solidFill>
              </a:rPr>
              <a:t/>
            </a:r>
            <a:br>
              <a:rPr lang="en-US" sz="1800" b="1">
                <a:solidFill>
                  <a:srgbClr val="1F0466"/>
                </a:solidFill>
              </a:rPr>
            </a:br>
            <a:r>
              <a:rPr lang="en-US" sz="1600"/>
              <a:t>We use high-performing, naturally derived ingredients.</a:t>
            </a:r>
            <a:endParaRPr lang="en-US" sz="1800">
              <a:solidFill>
                <a:srgbClr val="1F0466"/>
              </a:solidFill>
            </a:endParaRPr>
          </a:p>
        </p:txBody>
      </p:sp>
      <p:pic>
        <p:nvPicPr>
          <p:cNvPr id="7173" name="Picture 7" descr="pHScale"/>
          <p:cNvPicPr>
            <a:picLocks noChangeAspect="1" noChangeArrowheads="1"/>
          </p:cNvPicPr>
          <p:nvPr/>
        </p:nvPicPr>
        <p:blipFill>
          <a:blip r:embed="rId4" cstate="print"/>
          <a:srcRect b="11626"/>
          <a:stretch>
            <a:fillRect/>
          </a:stretch>
        </p:blipFill>
        <p:spPr bwMode="auto">
          <a:xfrm>
            <a:off x="2514600" y="1304925"/>
            <a:ext cx="63246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Julie_SkinCare_0803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57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b="1">
                <a:solidFill>
                  <a:srgbClr val="2C0F77"/>
                </a:solidFill>
              </a:rPr>
              <a:t>KANDESN</a:t>
            </a:r>
            <a:r>
              <a:rPr lang="en-US" b="1" baseline="30000">
                <a:solidFill>
                  <a:srgbClr val="2C0F77"/>
                </a:solidFill>
              </a:rPr>
              <a:t>®</a:t>
            </a:r>
            <a:r>
              <a:rPr lang="en-US" b="1">
                <a:solidFill>
                  <a:srgbClr val="2C0F77"/>
                </a:solidFill>
              </a:rPr>
              <a:t> GENERAL SKIN CARE</a:t>
            </a:r>
            <a:endParaRPr lang="en-US" sz="3200">
              <a:solidFill>
                <a:srgbClr val="1F0466"/>
              </a:solidFill>
              <a:latin typeface="Calibri Bold" pitchFamily="1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410200" y="1447800"/>
            <a:ext cx="3276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buFontTx/>
              <a:buChar char="•"/>
            </a:pPr>
            <a:r>
              <a:rPr lang="en-US" sz="1800">
                <a:latin typeface="Calibri" pitchFamily="1" charset="0"/>
                <a:cs typeface="Arial" charset="0"/>
              </a:rPr>
              <a:t>Kandesn</a:t>
            </a:r>
            <a:r>
              <a:rPr lang="en-US" altLang="zh-CN" sz="1800" b="1">
                <a:latin typeface="Calibri" pitchFamily="1" charset="0"/>
                <a:ea typeface="宋体" pitchFamily="1" charset="-122"/>
              </a:rPr>
              <a:t>®</a:t>
            </a:r>
            <a:r>
              <a:rPr lang="en-US" sz="1800">
                <a:latin typeface="Calibri" pitchFamily="1" charset="0"/>
                <a:cs typeface="Arial" charset="0"/>
              </a:rPr>
              <a:t> Skin Care products are suitable for younger and normal skin types.</a:t>
            </a:r>
          </a:p>
          <a:p>
            <a:pPr marL="228600" indent="-228600" eaLnBrk="1" hangingPunct="1">
              <a:buFontTx/>
              <a:buChar char="•"/>
            </a:pPr>
            <a:endParaRPr lang="en-US" sz="1800">
              <a:latin typeface="Calibri" pitchFamily="1" charset="0"/>
              <a:cs typeface="Arial" charset="0"/>
            </a:endParaRPr>
          </a:p>
          <a:p>
            <a:pPr marL="228600" indent="-228600" eaLnBrk="1" hangingPunct="1">
              <a:buFontTx/>
              <a:buChar char="•"/>
            </a:pPr>
            <a:r>
              <a:rPr lang="en-US" sz="1800">
                <a:latin typeface="Calibri" pitchFamily="1" charset="0"/>
                <a:cs typeface="Arial" charset="0"/>
              </a:rPr>
              <a:t>Formulated with herbal extracts and superior ingredients.</a:t>
            </a:r>
          </a:p>
          <a:p>
            <a:pPr marL="228600" indent="-228600" eaLnBrk="1" hangingPunct="1">
              <a:buFontTx/>
              <a:buChar char="•"/>
            </a:pPr>
            <a:endParaRPr lang="en-US" sz="1800">
              <a:latin typeface="Calibri" pitchFamily="1" charset="0"/>
              <a:cs typeface="Arial" charset="0"/>
            </a:endParaRPr>
          </a:p>
          <a:p>
            <a:pPr marL="228600" indent="-228600" eaLnBrk="1" hangingPunct="1">
              <a:buFontTx/>
              <a:buChar char="•"/>
            </a:pPr>
            <a:r>
              <a:rPr lang="en-US" sz="1800">
                <a:latin typeface="Calibri" pitchFamily="1" charset="0"/>
                <a:cs typeface="Arial" charset="0"/>
              </a:rPr>
              <a:t>Everyone should experience the Kandesn</a:t>
            </a:r>
            <a:r>
              <a:rPr lang="en-US" altLang="zh-CN" sz="1800" b="1">
                <a:latin typeface="Calibri" pitchFamily="1" charset="0"/>
                <a:ea typeface="宋体" pitchFamily="1" charset="-122"/>
              </a:rPr>
              <a:t>®</a:t>
            </a:r>
            <a:r>
              <a:rPr lang="en-US" sz="1800">
                <a:latin typeface="Calibri" pitchFamily="1" charset="0"/>
                <a:cs typeface="Arial" charset="0"/>
              </a:rPr>
              <a:t> Revitalizing Mask. It makes all the other products more effective.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1Convention_REGIM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57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b="1">
                <a:solidFill>
                  <a:srgbClr val="2C0F77"/>
                </a:solidFill>
              </a:rPr>
              <a:t>OI-LIN</a:t>
            </a:r>
            <a:r>
              <a:rPr lang="en-US" b="1" baseline="30000">
                <a:solidFill>
                  <a:srgbClr val="2C0F77"/>
                </a:solidFill>
              </a:rPr>
              <a:t>® </a:t>
            </a:r>
            <a:r>
              <a:rPr lang="en-US" b="1">
                <a:solidFill>
                  <a:srgbClr val="2C0F77"/>
                </a:solidFill>
              </a:rPr>
              <a:t>SKIN CARE REGIMEN</a:t>
            </a:r>
            <a:endParaRPr lang="en-US" sz="3200">
              <a:solidFill>
                <a:srgbClr val="1F0466"/>
              </a:solidFill>
              <a:latin typeface="Calibri Bold" pitchFamily="1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953000" y="1295400"/>
            <a:ext cx="3886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Aft>
                <a:spcPct val="50000"/>
              </a:spcAft>
              <a:buFontTx/>
              <a:buChar char="•"/>
            </a:pPr>
            <a:r>
              <a:rPr lang="en-US" sz="1800" b="1">
                <a:solidFill>
                  <a:srgbClr val="2C0F77"/>
                </a:solidFill>
              </a:rPr>
              <a:t>Cleansing Cream</a:t>
            </a:r>
            <a:r>
              <a:rPr lang="en-US" sz="1800">
                <a:solidFill>
                  <a:srgbClr val="1F0466"/>
                </a:solidFill>
              </a:rPr>
              <a:t> </a:t>
            </a:r>
            <a:br>
              <a:rPr lang="en-US" sz="1800">
                <a:solidFill>
                  <a:srgbClr val="1F0466"/>
                </a:solidFill>
              </a:rPr>
            </a:br>
            <a:r>
              <a:rPr lang="en-US" sz="1600"/>
              <a:t>Oil-based cleanser removes make-up, pollution, and oil-based impurities.</a:t>
            </a:r>
            <a:endParaRPr lang="en-US" sz="1800">
              <a:solidFill>
                <a:srgbClr val="1F0466"/>
              </a:solidFill>
            </a:endParaRPr>
          </a:p>
          <a:p>
            <a:pPr marL="228600" indent="-228600" eaLnBrk="1" hangingPunct="1">
              <a:lnSpc>
                <a:spcPct val="90000"/>
              </a:lnSpc>
              <a:spcAft>
                <a:spcPct val="50000"/>
              </a:spcAft>
              <a:buFontTx/>
              <a:buChar char="•"/>
            </a:pPr>
            <a:r>
              <a:rPr lang="en-US" sz="1800" b="1">
                <a:solidFill>
                  <a:srgbClr val="2C0F77"/>
                </a:solidFill>
              </a:rPr>
              <a:t>Gentle Cleanser/</a:t>
            </a:r>
            <a:br>
              <a:rPr lang="en-US" sz="1800" b="1">
                <a:solidFill>
                  <a:srgbClr val="2C0F77"/>
                </a:solidFill>
              </a:rPr>
            </a:br>
            <a:r>
              <a:rPr lang="en-US" sz="1800" b="1">
                <a:solidFill>
                  <a:srgbClr val="2C0F77"/>
                </a:solidFill>
              </a:rPr>
              <a:t>Revitalizing Cleanser</a:t>
            </a:r>
            <a:r>
              <a:rPr lang="en-US" sz="1800" b="1">
                <a:solidFill>
                  <a:srgbClr val="1F0466"/>
                </a:solidFill>
              </a:rPr>
              <a:t/>
            </a:r>
            <a:br>
              <a:rPr lang="en-US" sz="1800" b="1">
                <a:solidFill>
                  <a:srgbClr val="1F0466"/>
                </a:solidFill>
              </a:rPr>
            </a:br>
            <a:r>
              <a:rPr lang="en-US" sz="1600"/>
              <a:t>Water-based cleanser deep cleans to remove water-based impurities.</a:t>
            </a:r>
          </a:p>
          <a:p>
            <a:pPr marL="228600" indent="-228600" eaLnBrk="1" hangingPunct="1">
              <a:lnSpc>
                <a:spcPct val="90000"/>
              </a:lnSpc>
              <a:spcAft>
                <a:spcPct val="50000"/>
              </a:spcAft>
              <a:buFontTx/>
              <a:buChar char="•"/>
            </a:pPr>
            <a:r>
              <a:rPr lang="en-US" sz="1800" b="1">
                <a:solidFill>
                  <a:srgbClr val="2C0F77"/>
                </a:solidFill>
              </a:rPr>
              <a:t>Astringent/Facial Toner</a:t>
            </a:r>
            <a:r>
              <a:rPr lang="en-US" sz="1800" b="1">
                <a:solidFill>
                  <a:srgbClr val="1F0466"/>
                </a:solidFill>
              </a:rPr>
              <a:t/>
            </a:r>
            <a:br>
              <a:rPr lang="en-US" sz="1800" b="1">
                <a:solidFill>
                  <a:srgbClr val="1F0466"/>
                </a:solidFill>
              </a:rPr>
            </a:br>
            <a:r>
              <a:rPr lang="en-US" sz="1600"/>
              <a:t>Alcohol-free solution tones and balances skin, preparing it for moisturization.</a:t>
            </a:r>
          </a:p>
          <a:p>
            <a:pPr marL="228600" indent="-228600" eaLnBrk="1" hangingPunct="1">
              <a:lnSpc>
                <a:spcPct val="90000"/>
              </a:lnSpc>
              <a:spcAft>
                <a:spcPct val="50000"/>
              </a:spcAft>
              <a:buFontTx/>
              <a:buChar char="•"/>
            </a:pPr>
            <a:r>
              <a:rPr lang="en-US" sz="1800" b="1">
                <a:solidFill>
                  <a:srgbClr val="2C0F77"/>
                </a:solidFill>
              </a:rPr>
              <a:t>Deep Moisture Lotion</a:t>
            </a:r>
            <a:br>
              <a:rPr lang="en-US" sz="1800" b="1">
                <a:solidFill>
                  <a:srgbClr val="2C0F77"/>
                </a:solidFill>
              </a:rPr>
            </a:br>
            <a:r>
              <a:rPr lang="en-US" sz="1600"/>
              <a:t>Water-based moisturizer penetrates pores for deep hydration.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11Convention_SPECTREATS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57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b="1">
                <a:solidFill>
                  <a:srgbClr val="2C0F77"/>
                </a:solidFill>
              </a:rPr>
              <a:t>SPECIAL SKIN CARE TREATMENTS</a:t>
            </a:r>
            <a:endParaRPr lang="en-US" sz="3200">
              <a:solidFill>
                <a:srgbClr val="1F0466"/>
              </a:solidFill>
              <a:latin typeface="Calibri Bold" pitchFamily="1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572000" y="1295400"/>
            <a:ext cx="396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sz="1800" b="1">
                <a:solidFill>
                  <a:srgbClr val="2C0F77"/>
                </a:solidFill>
              </a:rPr>
              <a:t>Signature Special Treatments</a:t>
            </a:r>
            <a:r>
              <a:rPr lang="en-US" sz="1800">
                <a:solidFill>
                  <a:srgbClr val="1F0466"/>
                </a:solidFill>
              </a:rPr>
              <a:t> </a:t>
            </a:r>
          </a:p>
          <a:p>
            <a:pPr marL="228600" indent="-228600" eaLnBrk="1" hangingPunct="1">
              <a:lnSpc>
                <a:spcPct val="90000"/>
              </a:lnSpc>
              <a:spcAft>
                <a:spcPct val="50000"/>
              </a:spcAft>
              <a:buFontTx/>
              <a:buChar char="•"/>
            </a:pPr>
            <a:r>
              <a:rPr lang="en-US" sz="1600"/>
              <a:t>Fast-acting formulas with the latest anti-aging ingredients.</a:t>
            </a:r>
          </a:p>
          <a:p>
            <a:pPr marL="228600" indent="-228600" eaLnBrk="1" hangingPunct="1">
              <a:lnSpc>
                <a:spcPct val="90000"/>
              </a:lnSpc>
              <a:spcAft>
                <a:spcPct val="50000"/>
              </a:spcAft>
              <a:buFontTx/>
              <a:buChar char="•"/>
            </a:pPr>
            <a:r>
              <a:rPr lang="en-US" sz="1600"/>
              <a:t>Address virtually every skin-care need.</a:t>
            </a:r>
          </a:p>
          <a:p>
            <a:pPr marL="228600" indent="-228600" eaLnBrk="1" hangingPunct="1">
              <a:lnSpc>
                <a:spcPct val="90000"/>
              </a:lnSpc>
              <a:spcAft>
                <a:spcPct val="50000"/>
              </a:spcAft>
              <a:buFontTx/>
              <a:buChar char="•"/>
            </a:pPr>
            <a:r>
              <a:rPr lang="en-US" sz="1600"/>
              <a:t>There is a special treatment to address all of your specific needs.</a:t>
            </a:r>
          </a:p>
          <a:p>
            <a:pPr marL="228600" indent="-228600" eaLnBrk="1" hangingPunct="1">
              <a:lnSpc>
                <a:spcPct val="90000"/>
              </a:lnSpc>
              <a:spcAft>
                <a:spcPct val="50000"/>
              </a:spcAft>
              <a:buFontTx/>
              <a:buChar char="•"/>
            </a:pPr>
            <a:r>
              <a:rPr lang="en-US" sz="1600" i="1"/>
              <a:t>Promotional Tip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Geneva"/>
        <a:cs typeface="Geneva"/>
      </a:majorFont>
      <a:minorFont>
        <a:latin typeface="Arial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1" charset="0"/>
            <a:cs typeface="Genev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1" charset="0"/>
            <a:cs typeface="Geneva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24788</TotalTime>
  <Words>653</Words>
  <Application>Microsoft Office PowerPoint</Application>
  <PresentationFormat>Diavoorstelling (4:3)</PresentationFormat>
  <Paragraphs>125</Paragraphs>
  <Slides>17</Slides>
  <Notes>17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4" baseType="lpstr">
      <vt:lpstr>Arial</vt:lpstr>
      <vt:lpstr>Geneva</vt:lpstr>
      <vt:lpstr>Calibri Bold</vt:lpstr>
      <vt:lpstr>Calibri</vt:lpstr>
      <vt:lpstr>宋体</vt:lpstr>
      <vt:lpstr>Blank Presentation</vt:lpstr>
      <vt:lpstr>Microsoft Photo Editor 3.0 Photo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</vt:vector>
  </TitlesOfParts>
  <Company>Sunrider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Palmer</dc:creator>
  <cp:lastModifiedBy>Marga Vlaar</cp:lastModifiedBy>
  <cp:revision>191</cp:revision>
  <cp:lastPrinted>2011-06-22T22:21:43Z</cp:lastPrinted>
  <dcterms:created xsi:type="dcterms:W3CDTF">2009-11-05T21:43:35Z</dcterms:created>
  <dcterms:modified xsi:type="dcterms:W3CDTF">2011-10-04T18:31:17Z</dcterms:modified>
</cp:coreProperties>
</file>