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sldIdLst>
    <p:sldId id="317" r:id="rId2"/>
    <p:sldId id="318" r:id="rId3"/>
    <p:sldId id="294" r:id="rId4"/>
    <p:sldId id="320" r:id="rId5"/>
    <p:sldId id="321" r:id="rId6"/>
    <p:sldId id="319" r:id="rId7"/>
    <p:sldId id="322" r:id="rId8"/>
    <p:sldId id="339" r:id="rId9"/>
    <p:sldId id="340" r:id="rId10"/>
    <p:sldId id="341" r:id="rId11"/>
    <p:sldId id="324" r:id="rId12"/>
    <p:sldId id="325" r:id="rId13"/>
    <p:sldId id="326" r:id="rId14"/>
    <p:sldId id="327" r:id="rId15"/>
    <p:sldId id="343" r:id="rId16"/>
    <p:sldId id="328" r:id="rId17"/>
    <p:sldId id="331" r:id="rId18"/>
    <p:sldId id="329" r:id="rId19"/>
    <p:sldId id="330" r:id="rId20"/>
    <p:sldId id="299" r:id="rId21"/>
    <p:sldId id="342" r:id="rId22"/>
    <p:sldId id="33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1"/>
    <a:srgbClr val="CA0707"/>
    <a:srgbClr val="981602"/>
    <a:srgbClr val="1D899C"/>
    <a:srgbClr val="0C1877"/>
    <a:srgbClr val="13431D"/>
    <a:srgbClr val="299141"/>
    <a:srgbClr val="2C0F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8" autoAdjust="0"/>
    <p:restoredTop sz="90929"/>
  </p:normalViewPr>
  <p:slideViewPr>
    <p:cSldViewPr>
      <p:cViewPr>
        <p:scale>
          <a:sx n="100" d="100"/>
          <a:sy n="100" d="100"/>
        </p:scale>
        <p:origin x="-21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B7EA6C-66B9-4C9C-8CF6-298183781CF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508B-E688-4CDE-8344-91A473FB3EDF}" type="slidenum">
              <a:rPr lang="en-US"/>
              <a:pPr/>
              <a:t>1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49AAA-8BC9-4376-ADD8-DB63896A777C}" type="slidenum">
              <a:rPr lang="en-US"/>
              <a:pPr/>
              <a:t>10</a:t>
            </a:fld>
            <a:endParaRPr lang="en-U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5DC88-6C34-40F4-938E-A56F0062AEAA}" type="slidenum">
              <a:rPr lang="en-US"/>
              <a:pPr/>
              <a:t>11</a:t>
            </a:fld>
            <a:endParaRPr lang="en-U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291BE-2B91-439E-8238-A218D04C49FF}" type="slidenum">
              <a:rPr lang="en-US"/>
              <a:pPr/>
              <a:t>12</a:t>
            </a:fld>
            <a:endParaRPr lang="en-US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1F4FC-C75B-4DA9-90DA-E24850618350}" type="slidenum">
              <a:rPr lang="en-US"/>
              <a:pPr/>
              <a:t>13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512D6-EF3E-4919-8999-0312C47C8622}" type="slidenum">
              <a:rPr lang="en-US"/>
              <a:pPr/>
              <a:t>14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F138E-86B0-4808-8501-79CBA71A1E2E}" type="slidenum">
              <a:rPr lang="en-US"/>
              <a:pPr/>
              <a:t>15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964B4-7939-47F7-B0CD-0B6D0C01DBB0}" type="slidenum">
              <a:rPr lang="en-US"/>
              <a:pPr/>
              <a:t>16</a:t>
            </a:fld>
            <a:endParaRPr lang="en-US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70F6A-D7BD-4B04-B05D-03E15FC62015}" type="slidenum">
              <a:rPr lang="en-US"/>
              <a:pPr/>
              <a:t>17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95C18-0879-4FBC-BE60-9C3D9343E60D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9E316-83AA-4420-A2A6-B385BD9DBAFE}" type="slidenum">
              <a:rPr lang="en-US"/>
              <a:pPr/>
              <a:t>19</a:t>
            </a:fld>
            <a:endParaRPr lang="en-U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C3140-74FC-4470-AC57-C6C3C4BAA258}" type="slidenum">
              <a:rPr lang="en-US"/>
              <a:pPr/>
              <a:t>2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4640B-D9A9-48AC-BDD7-A4B71A502277}" type="slidenum">
              <a:rPr lang="en-US"/>
              <a:pPr/>
              <a:t>20</a:t>
            </a:fld>
            <a:endParaRPr lang="en-US"/>
          </a:p>
        </p:txBody>
      </p:sp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80009-BD0B-42F3-BE2E-FD31CC91A070}" type="slidenum">
              <a:rPr lang="en-US"/>
              <a:pPr/>
              <a:t>21</a:t>
            </a:fld>
            <a:endParaRPr lang="en-US"/>
          </a:p>
        </p:txBody>
      </p:sp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F41DF-9FEF-4A70-B2F7-4731DDBAE1C7}" type="slidenum">
              <a:rPr lang="en-US"/>
              <a:pPr/>
              <a:t>22</a:t>
            </a:fld>
            <a:endParaRPr lang="en-U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03A7-57EB-4AFB-8304-C16F5C1052A2}" type="slidenum">
              <a:rPr lang="en-US"/>
              <a:pPr/>
              <a:t>3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5A4B7-F702-493B-BCD7-C10A59393DFA}" type="slidenum">
              <a:rPr lang="en-US"/>
              <a:pPr/>
              <a:t>4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6161F-A23D-466B-9BC7-C5AF65ED05C5}" type="slidenum">
              <a:rPr lang="en-US"/>
              <a:pPr/>
              <a:t>5</a:t>
            </a:fld>
            <a:endParaRPr lang="en-US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ACC54-5649-427D-8623-F5486F12DF7F}" type="slidenum">
              <a:rPr lang="en-US"/>
              <a:pPr/>
              <a:t>6</a:t>
            </a:fld>
            <a:endParaRPr 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CB4F9-6E7F-41AD-80BE-EF41522F2E3C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1B7A-1DBC-4A02-BDB8-39FC7AD104D2}" type="slidenum">
              <a:rPr lang="en-US"/>
              <a:pPr/>
              <a:t>8</a:t>
            </a:fld>
            <a:endParaRPr lang="en-US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B9B8C-BB8B-454B-9788-2CA5732DC631}" type="slidenum">
              <a:rPr lang="en-US"/>
              <a:pPr/>
              <a:t>9</a:t>
            </a:fld>
            <a:endParaRPr 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479A1-BFB9-4E26-B6E0-DABA023E62B6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78F6-5241-4FF4-BF7A-16DDA0F81C1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1BA30-378E-4655-8FEA-5C8603EBDA90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540D-9FA1-431E-A9FD-1B5BCB5A9C6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86FC7-609F-464D-AB26-B4DDAE5F264C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35C5-3957-49A3-8356-8B283F49EDF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13DB2-CCBB-403A-A5B4-6D67E74343E4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E40F-C3D0-4439-BA43-4972D441B36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8E3C4-EDE4-463C-A5C8-9319413AAEDD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D4BB-090F-462E-9FAC-81C9967F2A9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32B0B-6F9B-45E9-9E12-CB0BC416FE69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A6721-B30F-4FF1-B4B4-49C21403248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768C6-26B5-4A03-9358-77F2E9252965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0E2D-0AC5-4ED0-A653-E7D532B9705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60B3F-FEA7-4E33-B8AA-B6D6BDFEFA82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FAAD-98D5-4731-B78B-7103918466C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4504B-5EDA-4449-92EC-11C535DA72CB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61E9A-BBE7-4859-9E8B-884209882D9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E4572-DE52-4DBA-902B-D8CA9CA2126B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D7E0-0D20-4CF3-B5D8-2EB74C824EB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18200-155B-47DA-AE55-B41D1C0FEFEA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72F4F-AE32-41D8-AB99-4EE3237A6BE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7DED151-8783-460A-AFCD-6E0C1C21CF49}" type="datetime1">
              <a:rPr lang="en-US"/>
              <a:pPr/>
              <a:t>10/4/2011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373374-1F88-4324-80C8-2B82F8B886A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6" name="Picture 10" descr="Europe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9" name="Picture 5" descr="Europe_Masc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4575175" y="1524000"/>
            <a:ext cx="3873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Lash Enhancer Mascara</a:t>
            </a:r>
            <a:endParaRPr lang="en-US" sz="1600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4495800" y="2514600"/>
            <a:ext cx="4038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1800">
                <a:solidFill>
                  <a:srgbClr val="000000"/>
                </a:solidFill>
              </a:rPr>
              <a:t>•  Moisture-enriched and long-lasting.</a:t>
            </a:r>
          </a:p>
          <a:p>
            <a:pPr marL="228600" indent="-228600"/>
            <a:endParaRPr lang="en-US" sz="1800">
              <a:solidFill>
                <a:srgbClr val="000000"/>
              </a:solidFill>
            </a:endParaRPr>
          </a:p>
          <a:p>
            <a:pPr marL="228600" indent="-228600"/>
            <a:r>
              <a:rPr lang="en-US" sz="1800">
                <a:solidFill>
                  <a:srgbClr val="000000"/>
                </a:solidFill>
              </a:rPr>
              <a:t>•  Contains soy protein to help strengthen and achieve the appearance of longer lashes.</a:t>
            </a:r>
          </a:p>
          <a:p>
            <a:pPr marL="228600" indent="-228600"/>
            <a:endParaRPr lang="en-US" sz="1800">
              <a:solidFill>
                <a:srgbClr val="000000"/>
              </a:solidFill>
            </a:endParaRPr>
          </a:p>
          <a:p>
            <a:pPr marL="228600" indent="-228600"/>
            <a:r>
              <a:rPr lang="en-US" sz="1800">
                <a:solidFill>
                  <a:srgbClr val="000000"/>
                </a:solidFill>
              </a:rPr>
              <a:t>•  Especially formulated not to irritate the eyes, a common problem with mascara usage.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84" name="Picture 12" descr="11Convention_JULIE_BL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838200" y="1905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Fill in the eyebrows where there are any gaps and also to elongate the brow on the outer side of the eye toward the hairline.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Fill in the eyebrows with the Kandesn</a:t>
            </a:r>
            <a:r>
              <a:rPr lang="en-US" sz="1800" baseline="30000"/>
              <a:t>®</a:t>
            </a:r>
            <a:r>
              <a:rPr lang="en-US" sz="1800"/>
              <a:t> Blonde pencil 906 for lighter brows, Medium Brown 905 or Black 901 for darker brows.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6019800" y="1143000"/>
            <a:ext cx="27432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6324600" y="1143000"/>
          <a:ext cx="2263775" cy="4191000"/>
        </p:xfrm>
        <a:graphic>
          <a:graphicData uri="http://schemas.openxmlformats.org/presentationml/2006/ole">
            <p:oleObj spid="_x0000_s259080" name="Photo Editor Photo" r:id="rId5" imgW="5961905" imgH="4420217" progId="MSPhotoEd.3">
              <p:embed/>
            </p:oleObj>
          </a:graphicData>
        </a:graphic>
      </p:graphicFrame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838200" y="1447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EYEBROW SHAPE &amp; COLOR</a:t>
            </a:r>
            <a:endParaRPr lang="en-US" sz="1800" b="1">
              <a:solidFill>
                <a:srgbClr val="0C18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4" name="Picture 14" descr="11Convention_BARELYTHE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762000" y="21336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1600"/>
              <a:t>Apply Dark Brown </a:t>
            </a:r>
            <a:r>
              <a:rPr lang="en-US" sz="1600" b="1"/>
              <a:t>Kandesn</a:t>
            </a:r>
            <a:r>
              <a:rPr lang="en-US" sz="1600" b="1" baseline="30000"/>
              <a:t>®</a:t>
            </a:r>
            <a:r>
              <a:rPr lang="en-US" sz="1600" b="1"/>
              <a:t> Creamy Eyeshadow</a:t>
            </a:r>
            <a:r>
              <a:rPr lang="en-US" sz="1600"/>
              <a:t> as you would an eye liner to lower and upper lash line and smudge.</a:t>
            </a:r>
            <a:endParaRPr lang="en-US" sz="1400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4495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BASIC EYE MAKEUP APPLICATION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Barely There</a:t>
            </a:r>
          </a:p>
        </p:txBody>
      </p:sp>
      <p:pic>
        <p:nvPicPr>
          <p:cNvPr id="261131" name="Picture 11" descr="BarelyT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33800"/>
            <a:ext cx="2209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9" name="Picture 11" descr="11Convention_DayBusines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533400" y="21336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Apply base color to entire lid.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Blend contour color from outside corner </a:t>
            </a:r>
            <a:br>
              <a:rPr lang="en-US" sz="1600"/>
            </a:br>
            <a:r>
              <a:rPr lang="en-US" sz="1600"/>
              <a:t>of lash line, blending inward.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Highlight just above the iris and under the brow.   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4495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BASIC EYE MAKEUP APPLICATION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Daytime Business</a:t>
            </a:r>
          </a:p>
        </p:txBody>
      </p:sp>
      <p:pic>
        <p:nvPicPr>
          <p:cNvPr id="263177" name="Picture 9" descr="DayBusi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657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7" name="Picture 11" descr="11Convention_NightGlamou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533400" y="2133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Apply base contour shadow to entire eye lid.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Blend contour shadow from outside corner inward.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Add accent color just inside the “V’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/>
              <a:t>Finish with highlight to just above the iris and below the eye brow. 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4495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BASIC EYE MAKEUP APPLICATION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Romantic Glamour</a:t>
            </a:r>
          </a:p>
        </p:txBody>
      </p:sp>
      <p:pic>
        <p:nvPicPr>
          <p:cNvPr id="265225" name="Picture 9" descr="NighttimeDr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10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QUICK &amp; EASY COLOR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graphicFrame>
        <p:nvGraphicFramePr>
          <p:cNvPr id="302084" name="Group 4"/>
          <p:cNvGraphicFramePr>
            <a:graphicFrameLocks noGrp="1"/>
          </p:cNvGraphicFramePr>
          <p:nvPr/>
        </p:nvGraphicFramePr>
        <p:xfrm>
          <a:off x="685800" y="1244600"/>
          <a:ext cx="4876800" cy="4114800"/>
        </p:xfrm>
        <a:graphic>
          <a:graphicData uri="http://schemas.openxmlformats.org/drawingml/2006/table">
            <a:tbl>
              <a:tblPr/>
              <a:tblGrid>
                <a:gridCol w="1008063"/>
                <a:gridCol w="963612"/>
                <a:gridCol w="2905125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COLOR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LINER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SHADOW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taupe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rich, warm browns, warm taupes, soft peaches, soft 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3, 4, 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golden browns, warm taupes, deep purples, soft peaches, soft violets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3, 4, 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taupe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golden brown, blue, green, charcoal, purple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2, 6, 7, 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Charcoal, cool brown, purple, 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2, 6, 7, 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116" name="Oval 36"/>
          <p:cNvSpPr>
            <a:spLocks noChangeArrowheads="1"/>
          </p:cNvSpPr>
          <p:nvPr/>
        </p:nvSpPr>
        <p:spPr bwMode="auto">
          <a:xfrm>
            <a:off x="838200" y="2082800"/>
            <a:ext cx="533400" cy="533400"/>
          </a:xfrm>
          <a:prstGeom prst="ellipse">
            <a:avLst/>
          </a:prstGeom>
          <a:solidFill>
            <a:srgbClr val="97B2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2117" name="Oval 37"/>
          <p:cNvSpPr>
            <a:spLocks noChangeArrowheads="1"/>
          </p:cNvSpPr>
          <p:nvPr/>
        </p:nvSpPr>
        <p:spPr bwMode="auto">
          <a:xfrm>
            <a:off x="838200" y="2921000"/>
            <a:ext cx="533400" cy="533400"/>
          </a:xfrm>
          <a:prstGeom prst="ellipse">
            <a:avLst/>
          </a:prstGeom>
          <a:solidFill>
            <a:srgbClr val="3E5B0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charset="0"/>
              </a:rPr>
              <a:t> </a:t>
            </a:r>
          </a:p>
        </p:txBody>
      </p:sp>
      <p:sp>
        <p:nvSpPr>
          <p:cNvPr id="302118" name="Oval 38"/>
          <p:cNvSpPr>
            <a:spLocks noChangeArrowheads="1"/>
          </p:cNvSpPr>
          <p:nvPr/>
        </p:nvSpPr>
        <p:spPr bwMode="auto">
          <a:xfrm>
            <a:off x="838200" y="3759200"/>
            <a:ext cx="533400" cy="533400"/>
          </a:xfrm>
          <a:prstGeom prst="ellipse">
            <a:avLst/>
          </a:prstGeom>
          <a:solidFill>
            <a:srgbClr val="652B1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2119" name="Oval 39"/>
          <p:cNvSpPr>
            <a:spLocks noChangeArrowheads="1"/>
          </p:cNvSpPr>
          <p:nvPr/>
        </p:nvSpPr>
        <p:spPr bwMode="auto">
          <a:xfrm>
            <a:off x="838200" y="4597400"/>
            <a:ext cx="533400" cy="533400"/>
          </a:xfrm>
          <a:prstGeom prst="ellipse">
            <a:avLst/>
          </a:prstGeom>
          <a:solidFill>
            <a:srgbClr val="5E67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302120" name="Picture 40" descr="CreamyModel_SM"/>
          <p:cNvPicPr>
            <a:picLocks noChangeAspect="1" noChangeArrowheads="1"/>
          </p:cNvPicPr>
          <p:nvPr/>
        </p:nvPicPr>
        <p:blipFill>
          <a:blip r:embed="rId4" cstate="print"/>
          <a:srcRect l="39024" r="9756"/>
          <a:stretch>
            <a:fillRect/>
          </a:stretch>
        </p:blipFill>
        <p:spPr bwMode="auto">
          <a:xfrm>
            <a:off x="5715000" y="1219200"/>
            <a:ext cx="32004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4" name="Picture 10" descr="11Convention_Blus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533400" y="1676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Suck in cheeks, feel along cheekbone tracing downward until you feel hollow beneath the “C”.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Apply color here and lightly blend backwards toward ear.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i="1"/>
              <a:t>Blush is a highlight—use blush to emphasize your best features.</a:t>
            </a:r>
            <a:endParaRPr lang="en-US" sz="1800"/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BASIC BLUSH APPLICATION</a:t>
            </a:r>
          </a:p>
        </p:txBody>
      </p:sp>
      <p:pic>
        <p:nvPicPr>
          <p:cNvPr id="267272" name="Picture 8" descr="BLU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624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22" name="Picture 14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546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4419600" y="1676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 b="1"/>
              <a:t>Lip Pencil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Use Lip Liner Pencil to outline lips.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 b="1"/>
              <a:t>Lip Color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With lip brush, apply Kandesn</a:t>
            </a:r>
            <a:r>
              <a:rPr lang="en-US" sz="1600" baseline="30000"/>
              <a:t>®</a:t>
            </a:r>
            <a:r>
              <a:rPr lang="en-US" sz="1600"/>
              <a:t> Moisturizing Lip Color. Begin at outer corners of the mouth, moving in.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600" b="1"/>
              <a:t>Lip Gloss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Apply Lip Gloss to center of lips.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4419600" y="1219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2C0F77"/>
                </a:solidFill>
              </a:rPr>
              <a:t>BASIC APPLICATION TIPS FOR LIPS</a:t>
            </a:r>
          </a:p>
        </p:txBody>
      </p:sp>
      <p:pic>
        <p:nvPicPr>
          <p:cNvPr id="273420" name="Picture 12" descr="Kandesn Lipstick"/>
          <p:cNvPicPr>
            <a:picLocks noChangeAspect="1" noChangeArrowheads="1"/>
          </p:cNvPicPr>
          <p:nvPr/>
        </p:nvPicPr>
        <p:blipFill>
          <a:blip r:embed="rId4" cstate="print"/>
          <a:srcRect r="38158"/>
          <a:stretch>
            <a:fillRect/>
          </a:stretch>
        </p:blipFill>
        <p:spPr bwMode="auto">
          <a:xfrm>
            <a:off x="533400" y="1219200"/>
            <a:ext cx="3581400" cy="4338638"/>
          </a:xfrm>
          <a:prstGeom prst="rect">
            <a:avLst/>
          </a:prstGeom>
          <a:noFill/>
        </p:spPr>
      </p:pic>
      <p:pic>
        <p:nvPicPr>
          <p:cNvPr id="273417" name="Picture 9" descr="L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26" name="Picture 14" descr="Europe_Lipst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5029200" y="20574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/>
              <a:t>We make out Lip Colors with the choicest ingredients including Vitamin E and squalane.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5029200" y="12192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C0F77"/>
                </a:solidFill>
              </a:rPr>
              <a:t>Kandesn</a:t>
            </a:r>
            <a:r>
              <a:rPr lang="en-US" sz="2000" b="1" baseline="30000">
                <a:solidFill>
                  <a:srgbClr val="2C0F77"/>
                </a:solidFill>
              </a:rPr>
              <a:t>®</a:t>
            </a:r>
            <a:r>
              <a:rPr lang="en-US" sz="2000" b="1">
                <a:solidFill>
                  <a:srgbClr val="2C0F77"/>
                </a:solidFill>
              </a:rPr>
              <a:t> Moisturizing </a:t>
            </a:r>
            <a:br>
              <a:rPr lang="en-US" sz="2000" b="1">
                <a:solidFill>
                  <a:srgbClr val="2C0F77"/>
                </a:solidFill>
              </a:rPr>
            </a:br>
            <a:r>
              <a:rPr lang="en-US" sz="2000" b="1">
                <a:solidFill>
                  <a:srgbClr val="2C0F77"/>
                </a:solidFill>
              </a:rPr>
              <a:t>Lip Colors</a:t>
            </a:r>
            <a:endParaRPr lang="en-US" sz="1800" b="1">
              <a:solidFill>
                <a:srgbClr val="0C1877"/>
              </a:solidFill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5029200" y="39624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/>
              <a:t>Beautifully define and contour your lips with our lip liner pencils.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5029200" y="31242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C0F77"/>
                </a:solidFill>
              </a:rPr>
              <a:t>Kandesn</a:t>
            </a:r>
            <a:r>
              <a:rPr lang="en-US" sz="2000" b="1" baseline="30000">
                <a:solidFill>
                  <a:srgbClr val="2C0F77"/>
                </a:solidFill>
              </a:rPr>
              <a:t>®</a:t>
            </a:r>
            <a:r>
              <a:rPr lang="en-US" sz="2000" b="1">
                <a:solidFill>
                  <a:srgbClr val="2C0F77"/>
                </a:solidFill>
              </a:rPr>
              <a:t> </a:t>
            </a:r>
            <a:br>
              <a:rPr lang="en-US" sz="2000" b="1">
                <a:solidFill>
                  <a:srgbClr val="2C0F77"/>
                </a:solidFill>
              </a:rPr>
            </a:br>
            <a:r>
              <a:rPr lang="en-US" sz="2000" b="1">
                <a:solidFill>
                  <a:srgbClr val="2C0F77"/>
                </a:solidFill>
              </a:rPr>
              <a:t>Lip Liner Pencil</a:t>
            </a:r>
            <a:endParaRPr lang="en-US" sz="1800" b="1">
              <a:solidFill>
                <a:srgbClr val="0C18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72" name="Picture 12" descr="Europe_LipGl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4038600" y="19050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/>
            <a:r>
              <a:rPr lang="en-US" sz="1800"/>
              <a:t>Fashionable and easy to use.</a:t>
            </a:r>
          </a:p>
          <a:p>
            <a:pPr marL="228600" indent="-228600"/>
            <a:r>
              <a:rPr lang="en-US" sz="1800"/>
              <a:t>Vitamin E enriched to protect lips. </a:t>
            </a:r>
          </a:p>
          <a:p>
            <a:pPr marL="228600" indent="-228600"/>
            <a:endParaRPr lang="en-US" sz="1800"/>
          </a:p>
          <a:p>
            <a:pPr marL="228600" indent="-228600"/>
            <a:r>
              <a:rPr lang="en-US" sz="1800"/>
              <a:t>Create any look you desire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 barely-there look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Daytime Business</a:t>
            </a:r>
            <a:r>
              <a:rPr lang="en-US" sz="1800"/>
              <a:t>–add lip liner.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Nighttime glamour</a:t>
            </a:r>
            <a:r>
              <a:rPr lang="en-US" sz="1800"/>
              <a:t>–apply over your favorite Kandesn</a:t>
            </a:r>
            <a:r>
              <a:rPr lang="en-US" sz="1800" baseline="30000"/>
              <a:t>®</a:t>
            </a:r>
            <a:r>
              <a:rPr lang="en-US" sz="1800"/>
              <a:t> Lip Color.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038600" y="1371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Lip Gloss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94" name="Picture 10" descr="11Convention_ColorIntr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5943600" y="1371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/>
              <a:t>Our multi-tasking cosmetics create fresh beauty for women of all ages and ethnicities.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9" name="Picture 11" descr="11Convention_LipGlossPalett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095375" y="1203325"/>
            <a:ext cx="446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Lip Gloss Palette</a:t>
            </a:r>
            <a:endParaRPr lang="en-US">
              <a:solidFill>
                <a:srgbClr val="2C0F77"/>
              </a:solidFill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5546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066800" y="1736725"/>
            <a:ext cx="6858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/>
              <a:t>Versatile kit contains six mini-lip glosses in one deluxe palette.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/>
              <a:t>Palette offers a wide range of colors which can be blended.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/>
              <a:t>Complete with tiny mirror for on-the-go touch ups.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/>
              <a:t>Pop in your pocket and be dazzling all day long.  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42" name="Picture 10" descr="Europe_Forbid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5546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5410200" y="1066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/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Forbidden Parfum</a:t>
            </a:r>
            <a:endParaRPr lang="en-US">
              <a:solidFill>
                <a:srgbClr val="2C0F77"/>
              </a:solidFill>
            </a:endParaRP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5410200" y="2057400"/>
            <a:ext cx="3124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Forbidden</a:t>
            </a:r>
            <a:r>
              <a:rPr lang="en-US" sz="1800" baseline="30000"/>
              <a:t>™</a:t>
            </a:r>
            <a:r>
              <a:rPr lang="en-US" sz="1800"/>
              <a:t> Parfum has a cool top note (initial scent) of jasmine with hints of mint and melon, a heart note (transitional scent) of jasmine and rose, and a base note (lasting, lingering scent) of green tea, pine and oriental spices.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5546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87755" name="Picture 11" descr="Europe_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9" name="Picture 11" descr="Europe_Found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5029200" y="14478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Protective Foundation</a:t>
            </a:r>
            <a:endParaRPr lang="en-US">
              <a:solidFill>
                <a:srgbClr val="0C1877"/>
              </a:solidFill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5029200" y="2438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/>
              <a:t>Why is Kandesn</a:t>
            </a:r>
            <a:r>
              <a:rPr lang="en-US" sz="1800" b="1" baseline="30000"/>
              <a:t>®</a:t>
            </a:r>
            <a:r>
              <a:rPr lang="en-US" sz="1800" b="1"/>
              <a:t> Protective Foundation superior to others on the market?</a:t>
            </a:r>
            <a:endParaRPr lang="en-US" sz="1800"/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Our foundation is made with quality ingredients, such as vegetable-origin squalane and jojoba oil.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/>
              <a:t>Looks beautiful on all skin types.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9" name="Picture 9" descr="Europe_DP_POW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791200" y="12954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Dual-Pressed Powder</a:t>
            </a:r>
            <a:endParaRPr lang="en-US">
              <a:solidFill>
                <a:srgbClr val="0C1877"/>
              </a:solidFill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5791200" y="25908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1800"/>
              <a:t>A liquid foundation and translucent powder all-in-one, it provides velvety, natural coverage that’s healthy for your skin.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048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9" name="Picture 11" descr="Europe_POW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5943600" y="1295400"/>
            <a:ext cx="2514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Sheer Silk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Translucent Powder</a:t>
            </a:r>
            <a:endParaRPr lang="en-US" sz="1600"/>
          </a:p>
          <a:p>
            <a:pPr>
              <a:spcAft>
                <a:spcPct val="25000"/>
              </a:spcAft>
            </a:pPr>
            <a:r>
              <a:rPr lang="en-US" sz="1600"/>
              <a:t>Kandesn</a:t>
            </a:r>
            <a:r>
              <a:rPr lang="en-US" sz="1600" baseline="30000"/>
              <a:t>®</a:t>
            </a:r>
            <a:r>
              <a:rPr lang="en-US" sz="1600"/>
              <a:t> powder will even out and brighten sallow skin. Sets makeup professionally.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78" name="Picture 46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QUICK &amp; EASY COLOR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graphicFrame>
        <p:nvGraphicFramePr>
          <p:cNvPr id="248839" name="Group 7"/>
          <p:cNvGraphicFramePr>
            <a:graphicFrameLocks noGrp="1"/>
          </p:cNvGraphicFramePr>
          <p:nvPr/>
        </p:nvGraphicFramePr>
        <p:xfrm>
          <a:off x="685800" y="1244600"/>
          <a:ext cx="4876800" cy="4114802"/>
        </p:xfrm>
        <a:graphic>
          <a:graphicData uri="http://schemas.openxmlformats.org/drawingml/2006/table">
            <a:tbl>
              <a:tblPr/>
              <a:tblGrid>
                <a:gridCol w="1008063"/>
                <a:gridCol w="963612"/>
                <a:gridCol w="2905125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COLOR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LINER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EYE SHADOW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taupe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rich, warm browns, warm taupes, soft peaches, soft 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3, 4, 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golden browns, warm taupes, deep purples, soft peaches, soft violets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3, 4, 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taupe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golden brown, blue, green, charcoal, purple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2, 6, 7, 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brown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black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Charcoal, cool brown, purple, 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  <a:ea typeface="Geneva" pitchFamily="1" charset="0"/>
                          <a:cs typeface="Geneva" pitchFamily="1" charset="0"/>
                        </a:rPr>
                        <a:t>Kandesn® Mini Compacts 1, 2, 6, 7, 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838200" y="2082800"/>
            <a:ext cx="533400" cy="533400"/>
          </a:xfrm>
          <a:prstGeom prst="ellipse">
            <a:avLst/>
          </a:prstGeom>
          <a:solidFill>
            <a:srgbClr val="97B2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48873" name="Oval 41"/>
          <p:cNvSpPr>
            <a:spLocks noChangeArrowheads="1"/>
          </p:cNvSpPr>
          <p:nvPr/>
        </p:nvSpPr>
        <p:spPr bwMode="auto">
          <a:xfrm>
            <a:off x="838200" y="2921000"/>
            <a:ext cx="533400" cy="533400"/>
          </a:xfrm>
          <a:prstGeom prst="ellipse">
            <a:avLst/>
          </a:prstGeom>
          <a:solidFill>
            <a:srgbClr val="3E5B0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charset="0"/>
              </a:rPr>
              <a:t> </a:t>
            </a:r>
          </a:p>
        </p:txBody>
      </p:sp>
      <p:sp>
        <p:nvSpPr>
          <p:cNvPr id="248874" name="Oval 42"/>
          <p:cNvSpPr>
            <a:spLocks noChangeArrowheads="1"/>
          </p:cNvSpPr>
          <p:nvPr/>
        </p:nvSpPr>
        <p:spPr bwMode="auto">
          <a:xfrm>
            <a:off x="838200" y="3759200"/>
            <a:ext cx="533400" cy="533400"/>
          </a:xfrm>
          <a:prstGeom prst="ellipse">
            <a:avLst/>
          </a:prstGeom>
          <a:solidFill>
            <a:srgbClr val="652B1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48875" name="Oval 43"/>
          <p:cNvSpPr>
            <a:spLocks noChangeArrowheads="1"/>
          </p:cNvSpPr>
          <p:nvPr/>
        </p:nvSpPr>
        <p:spPr bwMode="auto">
          <a:xfrm>
            <a:off x="838200" y="4597400"/>
            <a:ext cx="533400" cy="533400"/>
          </a:xfrm>
          <a:prstGeom prst="ellipse">
            <a:avLst/>
          </a:prstGeom>
          <a:solidFill>
            <a:srgbClr val="5E67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48876" name="Picture 44" descr="CreamyModel_SM"/>
          <p:cNvPicPr>
            <a:picLocks noChangeAspect="1" noChangeArrowheads="1"/>
          </p:cNvPicPr>
          <p:nvPr/>
        </p:nvPicPr>
        <p:blipFill>
          <a:blip r:embed="rId4" cstate="print"/>
          <a:srcRect l="39024" r="9756"/>
          <a:stretch>
            <a:fillRect/>
          </a:stretch>
        </p:blipFill>
        <p:spPr bwMode="auto">
          <a:xfrm>
            <a:off x="5715000" y="1219200"/>
            <a:ext cx="32004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4" name="Picture 8" descr="Europe_COMP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581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2C0F77"/>
                </a:solidFill>
              </a:rPr>
              <a:t>Sophisticated 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Mini Compact</a:t>
            </a:r>
            <a:endParaRPr lang="en-US" sz="1600"/>
          </a:p>
          <a:p>
            <a:pPr>
              <a:spcAft>
                <a:spcPct val="25000"/>
              </a:spcAft>
            </a:pPr>
            <a:r>
              <a:rPr lang="en-US" sz="1600"/>
              <a:t>Fashionable colors help create quick &amp; easy flattering looks for any occasion…day or night!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 descr="Europe_ADVI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581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2C0F77"/>
                </a:solidFill>
              </a:rPr>
              <a:t>Sophisticated 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Advisor Compact</a:t>
            </a:r>
            <a:endParaRPr lang="en-US" sz="1600"/>
          </a:p>
          <a:p>
            <a:pPr>
              <a:spcAft>
                <a:spcPct val="25000"/>
              </a:spcAft>
            </a:pPr>
            <a:r>
              <a:rPr lang="en-US" sz="1600"/>
              <a:t>Fashionable colors help create quick &amp; easy flattering looks for any occasion…day or night!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1" name="Picture 5" descr="Europe_LIQEyel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COLOR COSMETICS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581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</a:t>
            </a:r>
            <a:br>
              <a:rPr lang="en-US" b="1">
                <a:solidFill>
                  <a:srgbClr val="2C0F77"/>
                </a:solidFill>
              </a:rPr>
            </a:br>
            <a:r>
              <a:rPr lang="en-US" b="1">
                <a:solidFill>
                  <a:srgbClr val="2C0F77"/>
                </a:solidFill>
              </a:rPr>
              <a:t>Liquid Eyeliner</a:t>
            </a:r>
            <a:endParaRPr lang="en-US" sz="1600"/>
          </a:p>
          <a:p>
            <a:pPr>
              <a:spcAft>
                <a:spcPct val="25000"/>
              </a:spcAft>
            </a:pPr>
            <a:r>
              <a:rPr lang="en-US" sz="1600"/>
              <a:t>Easy to use, in a variety of classic colors, for every stylish makeover.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0"/>
            <a:cs typeface="Genev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0"/>
            <a:cs typeface="Genev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24752</TotalTime>
  <Words>819</Words>
  <Application>Microsoft Office PowerPoint</Application>
  <PresentationFormat>Diavoorstelling (4:3)</PresentationFormat>
  <Paragraphs>140</Paragraphs>
  <Slides>22</Slides>
  <Notes>22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Geneva</vt:lpstr>
      <vt:lpstr>Calibri Bold</vt:lpstr>
      <vt:lpstr>Calibri</vt:lpstr>
      <vt:lpstr>ヒラギノ角ゴ ProN W3</vt:lpstr>
      <vt:lpstr>Blank Presentation</vt:lpstr>
      <vt:lpstr>Microsoft Photo Editor 3.0 Photo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Company>Sunrider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Palmer</dc:creator>
  <cp:lastModifiedBy>Marga Vlaar</cp:lastModifiedBy>
  <cp:revision>180</cp:revision>
  <cp:lastPrinted>2011-06-22T22:21:43Z</cp:lastPrinted>
  <dcterms:created xsi:type="dcterms:W3CDTF">2009-11-05T21:43:35Z</dcterms:created>
  <dcterms:modified xsi:type="dcterms:W3CDTF">2011-10-04T18:28:29Z</dcterms:modified>
</cp:coreProperties>
</file>